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953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4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5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29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56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2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6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0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2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38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2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43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4400" b="1" dirty="0" err="1">
                <a:solidFill>
                  <a:srgbClr val="4A0082"/>
                </a:solidFill>
              </a:rPr>
              <a:t>Upisi</a:t>
            </a:r>
            <a:r>
              <a:rPr sz="4400" b="1" dirty="0">
                <a:solidFill>
                  <a:srgbClr val="4A0082"/>
                </a:solidFill>
              </a:rPr>
              <a:t> u </a:t>
            </a:r>
            <a:r>
              <a:rPr sz="4400" b="1" dirty="0" err="1">
                <a:solidFill>
                  <a:srgbClr val="4A0082"/>
                </a:solidFill>
              </a:rPr>
              <a:t>srednje</a:t>
            </a:r>
            <a:r>
              <a:rPr sz="4400" b="1" dirty="0">
                <a:solidFill>
                  <a:srgbClr val="4A0082"/>
                </a:solidFill>
              </a:rPr>
              <a:t> </a:t>
            </a:r>
            <a:r>
              <a:rPr sz="4400" b="1" dirty="0" err="1">
                <a:solidFill>
                  <a:srgbClr val="4A0082"/>
                </a:solidFill>
              </a:rPr>
              <a:t>škole</a:t>
            </a:r>
            <a:r>
              <a:rPr sz="4400" b="1" dirty="0">
                <a:solidFill>
                  <a:srgbClr val="4A0082"/>
                </a:solidFill>
              </a:rPr>
              <a:t> 2026./2027.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Roditeljski</a:t>
            </a:r>
            <a:r>
              <a:rPr dirty="0"/>
              <a:t> </a:t>
            </a:r>
            <a:r>
              <a:rPr dirty="0" err="1"/>
              <a:t>sastanak</a:t>
            </a:r>
            <a:r>
              <a:rPr dirty="0"/>
              <a:t> za </a:t>
            </a:r>
            <a:r>
              <a:rPr lang="hr-HR" dirty="0"/>
              <a:t>roditelje </a:t>
            </a:r>
            <a:r>
              <a:rPr dirty="0" err="1"/>
              <a:t>učenik</a:t>
            </a:r>
            <a:r>
              <a:rPr lang="hr-HR" dirty="0"/>
              <a:t>a</a:t>
            </a:r>
            <a:r>
              <a:rPr dirty="0"/>
              <a:t> </a:t>
            </a:r>
            <a:r>
              <a:rPr dirty="0" err="1"/>
              <a:t>osmih</a:t>
            </a:r>
            <a:r>
              <a:rPr dirty="0"/>
              <a:t> </a:t>
            </a:r>
            <a:r>
              <a:rPr dirty="0" err="1"/>
              <a:t>razreda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 err="1">
                <a:solidFill>
                  <a:srgbClr val="4A0082"/>
                </a:solidFill>
              </a:rPr>
              <a:t>Korisne</a:t>
            </a:r>
            <a:r>
              <a:rPr sz="4000" b="1" dirty="0">
                <a:solidFill>
                  <a:srgbClr val="4A0082"/>
                </a:solidFill>
              </a:rPr>
              <a:t> </a:t>
            </a:r>
            <a:r>
              <a:rPr sz="4000" b="1" dirty="0" err="1">
                <a:solidFill>
                  <a:srgbClr val="4A0082"/>
                </a:solidFill>
              </a:rPr>
              <a:t>stranice</a:t>
            </a:r>
            <a:endParaRPr sz="4000" b="1" dirty="0">
              <a:solidFill>
                <a:srgbClr val="4A008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23246"/>
            <a:ext cx="7543801" cy="3645847"/>
          </a:xfrm>
        </p:spPr>
        <p:txBody>
          <a:bodyPr>
            <a:normAutofit/>
          </a:bodyPr>
          <a:lstStyle/>
          <a:p>
            <a:pPr>
              <a:defRPr sz="2200"/>
            </a:pPr>
            <a:r>
              <a:rPr sz="3000" dirty="0"/>
              <a:t>srednje.e-upisi.hr</a:t>
            </a:r>
          </a:p>
          <a:p>
            <a:pPr>
              <a:defRPr sz="2200"/>
            </a:pPr>
            <a:r>
              <a:rPr sz="3000" dirty="0"/>
              <a:t>gov.hr</a:t>
            </a:r>
          </a:p>
          <a:p>
            <a:pPr>
              <a:defRPr sz="2200"/>
            </a:pPr>
            <a:r>
              <a:rPr sz="3000" dirty="0" err="1"/>
              <a:t>Mrežne</a:t>
            </a:r>
            <a:r>
              <a:rPr sz="3000" dirty="0"/>
              <a:t> </a:t>
            </a:r>
            <a:r>
              <a:rPr sz="3000" dirty="0" err="1"/>
              <a:t>stranice</a:t>
            </a:r>
            <a:r>
              <a:rPr sz="3000" dirty="0"/>
              <a:t> </a:t>
            </a:r>
            <a:r>
              <a:rPr sz="3000" dirty="0" err="1"/>
              <a:t>srednjih</a:t>
            </a:r>
            <a:r>
              <a:rPr sz="3000" dirty="0"/>
              <a:t> </a:t>
            </a:r>
            <a:r>
              <a:rPr sz="3000" dirty="0" err="1"/>
              <a:t>škola</a:t>
            </a:r>
            <a:endParaRPr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24" y="286604"/>
            <a:ext cx="8561293" cy="1450757"/>
          </a:xfrm>
        </p:spPr>
        <p:txBody>
          <a:bodyPr>
            <a:normAutofit/>
          </a:bodyPr>
          <a:lstStyle/>
          <a:p>
            <a:r>
              <a:rPr sz="4000" b="1" dirty="0" err="1">
                <a:solidFill>
                  <a:srgbClr val="4A0082"/>
                </a:solidFill>
              </a:rPr>
              <a:t>Što</a:t>
            </a:r>
            <a:r>
              <a:rPr sz="4000" b="1" dirty="0">
                <a:solidFill>
                  <a:srgbClr val="4A0082"/>
                </a:solidFill>
              </a:rPr>
              <a:t> je </a:t>
            </a:r>
            <a:r>
              <a:rPr sz="4000" b="1" dirty="0" err="1">
                <a:solidFill>
                  <a:srgbClr val="4A0082"/>
                </a:solidFill>
              </a:rPr>
              <a:t>NISpuSŠ</a:t>
            </a:r>
            <a:r>
              <a:rPr sz="4000" b="1" dirty="0">
                <a:solidFill>
                  <a:srgbClr val="4A0082"/>
                </a:solidFill>
              </a:rPr>
              <a:t>?</a:t>
            </a:r>
            <a:br>
              <a:rPr lang="hr-HR" sz="3000" b="1" dirty="0">
                <a:solidFill>
                  <a:srgbClr val="4A0082"/>
                </a:solidFill>
              </a:rPr>
            </a:br>
            <a:r>
              <a:rPr lang="hr-HR" sz="2800" b="1" dirty="0">
                <a:solidFill>
                  <a:srgbClr val="4A0082"/>
                </a:solidFill>
              </a:rPr>
              <a:t> </a:t>
            </a:r>
            <a:r>
              <a:rPr lang="hr-HR" sz="2800" dirty="0"/>
              <a:t>Nacionalni informacijski sustav prijava i upisa u srednje škole</a:t>
            </a:r>
            <a:endParaRPr sz="2800" b="1" dirty="0">
              <a:solidFill>
                <a:srgbClr val="4A008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474258"/>
            <a:ext cx="7989347" cy="3394835"/>
          </a:xfrm>
        </p:spPr>
        <p:txBody>
          <a:bodyPr>
            <a:normAutofit/>
          </a:bodyPr>
          <a:lstStyle/>
          <a:p>
            <a:pPr>
              <a:defRPr sz="2200"/>
            </a:pPr>
            <a:r>
              <a:rPr sz="3000" dirty="0" err="1"/>
              <a:t>Sustav</a:t>
            </a:r>
            <a:r>
              <a:rPr sz="3000" dirty="0"/>
              <a:t> za online </a:t>
            </a:r>
            <a:r>
              <a:rPr sz="3000" dirty="0" err="1"/>
              <a:t>prijave</a:t>
            </a:r>
            <a:r>
              <a:rPr sz="3000" dirty="0"/>
              <a:t> </a:t>
            </a:r>
            <a:r>
              <a:rPr sz="3000" dirty="0" err="1"/>
              <a:t>i</a:t>
            </a:r>
            <a:r>
              <a:rPr sz="3000" dirty="0"/>
              <a:t> </a:t>
            </a:r>
            <a:r>
              <a:rPr sz="3000" dirty="0" err="1"/>
              <a:t>upise</a:t>
            </a:r>
            <a:r>
              <a:rPr sz="3000" dirty="0"/>
              <a:t> u </a:t>
            </a:r>
            <a:r>
              <a:rPr sz="3000" dirty="0" err="1"/>
              <a:t>srednje</a:t>
            </a:r>
            <a:r>
              <a:rPr sz="3000" dirty="0"/>
              <a:t> </a:t>
            </a:r>
            <a:r>
              <a:rPr sz="3000" dirty="0" err="1"/>
              <a:t>škole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Pristup</a:t>
            </a:r>
            <a:r>
              <a:rPr sz="3000" dirty="0"/>
              <a:t> </a:t>
            </a:r>
            <a:r>
              <a:rPr sz="3000" dirty="0" err="1"/>
              <a:t>preko</a:t>
            </a:r>
            <a:r>
              <a:rPr sz="3000" dirty="0"/>
              <a:t> </a:t>
            </a:r>
            <a:r>
              <a:rPr sz="3000" dirty="0" err="1"/>
              <a:t>stranice</a:t>
            </a:r>
            <a:r>
              <a:rPr sz="3000" dirty="0"/>
              <a:t> </a:t>
            </a:r>
            <a:r>
              <a:rPr lang="hr-HR" sz="3000" dirty="0">
                <a:hlinkClick r:id="rId2"/>
              </a:rPr>
              <a:t>srednje.e-upisi.hr</a:t>
            </a:r>
            <a:r>
              <a:rPr sz="3000" dirty="0"/>
              <a:t>.</a:t>
            </a:r>
            <a:r>
              <a:rPr lang="hr-HR" sz="3000" dirty="0"/>
              <a:t> </a:t>
            </a:r>
          </a:p>
          <a:p>
            <a:pPr>
              <a:defRPr sz="2200"/>
            </a:pPr>
            <a:r>
              <a:rPr sz="3000" dirty="0" err="1"/>
              <a:t>Omogućuje</a:t>
            </a:r>
            <a:r>
              <a:rPr sz="3000" dirty="0"/>
              <a:t> </a:t>
            </a:r>
            <a:r>
              <a:rPr sz="3000" dirty="0" err="1"/>
              <a:t>prijavu</a:t>
            </a:r>
            <a:r>
              <a:rPr sz="3000" dirty="0"/>
              <a:t> </a:t>
            </a:r>
            <a:r>
              <a:rPr sz="3000" dirty="0" err="1"/>
              <a:t>škola</a:t>
            </a:r>
            <a:r>
              <a:rPr sz="3000" dirty="0"/>
              <a:t>, </a:t>
            </a:r>
            <a:r>
              <a:rPr sz="3000" dirty="0" err="1"/>
              <a:t>pregled</a:t>
            </a:r>
            <a:r>
              <a:rPr sz="3000" dirty="0"/>
              <a:t> </a:t>
            </a:r>
            <a:r>
              <a:rPr sz="3000" dirty="0" err="1"/>
              <a:t>bodova</a:t>
            </a:r>
            <a:r>
              <a:rPr sz="3000" dirty="0"/>
              <a:t> </a:t>
            </a:r>
            <a:r>
              <a:rPr sz="3000" dirty="0" err="1"/>
              <a:t>i</a:t>
            </a:r>
            <a:r>
              <a:rPr sz="3000" dirty="0"/>
              <a:t> </a:t>
            </a:r>
            <a:r>
              <a:rPr sz="3000" dirty="0" err="1"/>
              <a:t>rezultata</a:t>
            </a:r>
            <a:r>
              <a:rPr sz="30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 err="1">
                <a:solidFill>
                  <a:srgbClr val="4A0082"/>
                </a:solidFill>
              </a:rPr>
              <a:t>Kako</a:t>
            </a:r>
            <a:r>
              <a:rPr sz="4000" b="1" dirty="0">
                <a:solidFill>
                  <a:srgbClr val="4A0082"/>
                </a:solidFill>
              </a:rPr>
              <a:t> se </a:t>
            </a:r>
            <a:r>
              <a:rPr sz="4000" b="1" dirty="0" err="1">
                <a:solidFill>
                  <a:srgbClr val="4A0082"/>
                </a:solidFill>
              </a:rPr>
              <a:t>prijaviti</a:t>
            </a:r>
            <a:r>
              <a:rPr sz="4000" b="1" dirty="0">
                <a:solidFill>
                  <a:srgbClr val="4A0082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94964"/>
            <a:ext cx="7543801" cy="3574129"/>
          </a:xfrm>
        </p:spPr>
        <p:txBody>
          <a:bodyPr>
            <a:normAutofit/>
          </a:bodyPr>
          <a:lstStyle/>
          <a:p>
            <a:pPr>
              <a:defRPr sz="2200"/>
            </a:pPr>
            <a:r>
              <a:rPr sz="3000" dirty="0" err="1"/>
              <a:t>Učenici</a:t>
            </a:r>
            <a:r>
              <a:rPr sz="3000" dirty="0"/>
              <a:t> </a:t>
            </a:r>
            <a:r>
              <a:rPr sz="3000" dirty="0" err="1"/>
              <a:t>koriste</a:t>
            </a:r>
            <a:r>
              <a:rPr sz="3000" dirty="0"/>
              <a:t> </a:t>
            </a:r>
            <a:r>
              <a:rPr sz="3000" dirty="0" err="1"/>
              <a:t>AAI@EduHr</a:t>
            </a:r>
            <a:r>
              <a:rPr sz="3000" dirty="0"/>
              <a:t> </a:t>
            </a:r>
            <a:r>
              <a:rPr sz="3000" dirty="0" err="1"/>
              <a:t>podatke</a:t>
            </a:r>
            <a:r>
              <a:rPr sz="3000" dirty="0"/>
              <a:t> </a:t>
            </a:r>
            <a:r>
              <a:rPr sz="3000" dirty="0" err="1"/>
              <a:t>iz</a:t>
            </a:r>
            <a:r>
              <a:rPr sz="3000" dirty="0"/>
              <a:t> </a:t>
            </a:r>
            <a:r>
              <a:rPr sz="3000" dirty="0" err="1"/>
              <a:t>škole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Prijava</a:t>
            </a:r>
            <a:r>
              <a:rPr sz="3000" dirty="0"/>
              <a:t> se </a:t>
            </a:r>
            <a:r>
              <a:rPr sz="3000" dirty="0" err="1"/>
              <a:t>obavlja</a:t>
            </a:r>
            <a:r>
              <a:rPr sz="3000" dirty="0"/>
              <a:t> online.</a:t>
            </a:r>
          </a:p>
          <a:p>
            <a:pPr>
              <a:defRPr sz="2200"/>
            </a:pPr>
            <a:r>
              <a:rPr sz="3000" dirty="0" err="1"/>
              <a:t>Važno</a:t>
            </a:r>
            <a:r>
              <a:rPr sz="3000" dirty="0"/>
              <a:t> je </a:t>
            </a:r>
            <a:r>
              <a:rPr sz="3000" dirty="0" err="1"/>
              <a:t>provjeriti</a:t>
            </a:r>
            <a:r>
              <a:rPr sz="3000" dirty="0"/>
              <a:t> </a:t>
            </a:r>
            <a:r>
              <a:rPr sz="3000" dirty="0" err="1"/>
              <a:t>osobne</a:t>
            </a:r>
            <a:r>
              <a:rPr sz="3000" dirty="0"/>
              <a:t> </a:t>
            </a:r>
            <a:r>
              <a:rPr sz="3000" dirty="0" err="1"/>
              <a:t>podatke</a:t>
            </a:r>
            <a:r>
              <a:rPr sz="3000" dirty="0"/>
              <a:t> </a:t>
            </a:r>
            <a:r>
              <a:rPr sz="3000" dirty="0" err="1"/>
              <a:t>i</a:t>
            </a:r>
            <a:r>
              <a:rPr sz="3000" dirty="0"/>
              <a:t> </a:t>
            </a:r>
            <a:r>
              <a:rPr sz="3000" dirty="0" err="1"/>
              <a:t>ocjene</a:t>
            </a:r>
            <a:r>
              <a:rPr sz="30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 err="1">
                <a:solidFill>
                  <a:srgbClr val="4A0082"/>
                </a:solidFill>
              </a:rPr>
              <a:t>Bodovanje</a:t>
            </a:r>
            <a:r>
              <a:rPr sz="4000" b="1" dirty="0">
                <a:solidFill>
                  <a:srgbClr val="4A0082"/>
                </a:solidFill>
              </a:rPr>
              <a:t> </a:t>
            </a:r>
            <a:r>
              <a:rPr sz="4000" b="1" dirty="0" err="1">
                <a:solidFill>
                  <a:srgbClr val="4A0082"/>
                </a:solidFill>
              </a:rPr>
              <a:t>učenika</a:t>
            </a:r>
            <a:endParaRPr sz="4000" b="1" dirty="0">
              <a:solidFill>
                <a:srgbClr val="4A008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384612"/>
            <a:ext cx="7543801" cy="3484482"/>
          </a:xfrm>
        </p:spPr>
        <p:txBody>
          <a:bodyPr>
            <a:normAutofit/>
          </a:bodyPr>
          <a:lstStyle/>
          <a:p>
            <a:pPr>
              <a:defRPr sz="2200"/>
            </a:pPr>
            <a:r>
              <a:rPr sz="3000" dirty="0" err="1"/>
              <a:t>Bodovi</a:t>
            </a:r>
            <a:r>
              <a:rPr sz="3000" dirty="0"/>
              <a:t> se </a:t>
            </a:r>
            <a:r>
              <a:rPr sz="3000" dirty="0" err="1"/>
              <a:t>računaju</a:t>
            </a:r>
            <a:r>
              <a:rPr sz="3000" dirty="0"/>
              <a:t> </a:t>
            </a:r>
            <a:r>
              <a:rPr sz="3000" dirty="0" err="1"/>
              <a:t>iz</a:t>
            </a:r>
            <a:r>
              <a:rPr sz="3000" dirty="0"/>
              <a:t> </a:t>
            </a:r>
            <a:r>
              <a:rPr sz="3000" dirty="0" err="1"/>
              <a:t>ocjena</a:t>
            </a:r>
            <a:r>
              <a:rPr sz="3000" dirty="0"/>
              <a:t> od 5. do 8. </a:t>
            </a:r>
            <a:r>
              <a:rPr sz="3000" dirty="0" err="1"/>
              <a:t>razreda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Neke</a:t>
            </a:r>
            <a:r>
              <a:rPr sz="3000" dirty="0"/>
              <a:t> </a:t>
            </a:r>
            <a:r>
              <a:rPr sz="3000" dirty="0" err="1"/>
              <a:t>škole</a:t>
            </a:r>
            <a:r>
              <a:rPr sz="3000" dirty="0"/>
              <a:t> </a:t>
            </a:r>
            <a:r>
              <a:rPr sz="3000" dirty="0" err="1"/>
              <a:t>traže</a:t>
            </a:r>
            <a:r>
              <a:rPr sz="3000" dirty="0"/>
              <a:t> </a:t>
            </a:r>
            <a:r>
              <a:rPr sz="3000" dirty="0" err="1"/>
              <a:t>dodatne</a:t>
            </a:r>
            <a:r>
              <a:rPr sz="3000" dirty="0"/>
              <a:t> </a:t>
            </a:r>
            <a:r>
              <a:rPr sz="3000" dirty="0" err="1"/>
              <a:t>provjere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Mogući</a:t>
            </a:r>
            <a:r>
              <a:rPr sz="3000" dirty="0"/>
              <a:t> </a:t>
            </a:r>
            <a:r>
              <a:rPr sz="3000" dirty="0" err="1"/>
              <a:t>su</a:t>
            </a:r>
            <a:r>
              <a:rPr sz="3000" dirty="0"/>
              <a:t> </a:t>
            </a:r>
            <a:r>
              <a:rPr sz="3000" dirty="0" err="1"/>
              <a:t>dodatni</a:t>
            </a:r>
            <a:r>
              <a:rPr sz="3000" dirty="0"/>
              <a:t> </a:t>
            </a:r>
            <a:r>
              <a:rPr sz="3000" dirty="0" err="1"/>
              <a:t>bodovi</a:t>
            </a:r>
            <a:r>
              <a:rPr sz="3000" dirty="0"/>
              <a:t> za </a:t>
            </a:r>
            <a:r>
              <a:rPr sz="3000" dirty="0" err="1"/>
              <a:t>natjecanja</a:t>
            </a:r>
            <a:r>
              <a:rPr sz="3000" dirty="0"/>
              <a:t> </a:t>
            </a:r>
            <a:r>
              <a:rPr sz="3000" dirty="0" err="1"/>
              <a:t>i</a:t>
            </a:r>
            <a:r>
              <a:rPr sz="3000" dirty="0"/>
              <a:t> sport.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PISI U SREDNJU ŠKOLU | Obrtnička škola za osobne usluge Zagreb">
            <a:extLst>
              <a:ext uri="{FF2B5EF4-FFF2-40B4-BE49-F238E27FC236}">
                <a16:creationId xmlns:a16="http://schemas.microsoft.com/office/drawing/2014/main" id="{7CA370CF-85C4-497C-9F7F-7E5EFE08ED9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608" y="672354"/>
            <a:ext cx="4682783" cy="500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23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02302"/>
          </a:xfrm>
        </p:spPr>
        <p:txBody>
          <a:bodyPr>
            <a:normAutofit/>
          </a:bodyPr>
          <a:lstStyle/>
          <a:p>
            <a:r>
              <a:rPr sz="4000" b="1" dirty="0" err="1">
                <a:solidFill>
                  <a:srgbClr val="4A0082"/>
                </a:solidFill>
              </a:rPr>
              <a:t>Važni</a:t>
            </a:r>
            <a:r>
              <a:rPr sz="4000" b="1" dirty="0">
                <a:solidFill>
                  <a:srgbClr val="4A0082"/>
                </a:solidFill>
              </a:rPr>
              <a:t> </a:t>
            </a:r>
            <a:r>
              <a:rPr sz="4000" b="1" dirty="0" err="1">
                <a:solidFill>
                  <a:srgbClr val="4A0082"/>
                </a:solidFill>
              </a:rPr>
              <a:t>datumi</a:t>
            </a:r>
            <a:r>
              <a:rPr sz="4000" b="1" dirty="0">
                <a:solidFill>
                  <a:srgbClr val="4A0082"/>
                </a:solidFill>
              </a:rPr>
              <a:t> (</a:t>
            </a:r>
            <a:r>
              <a:rPr sz="4000" b="1" dirty="0" err="1">
                <a:solidFill>
                  <a:srgbClr val="4A0082"/>
                </a:solidFill>
              </a:rPr>
              <a:t>okvirno</a:t>
            </a:r>
            <a:r>
              <a:rPr sz="4000" b="1" dirty="0">
                <a:solidFill>
                  <a:srgbClr val="4A0082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099" y="1236134"/>
            <a:ext cx="7543801" cy="4023360"/>
          </a:xfrm>
        </p:spPr>
        <p:txBody>
          <a:bodyPr>
            <a:normAutofit/>
          </a:bodyPr>
          <a:lstStyle/>
          <a:p>
            <a:pPr>
              <a:defRPr sz="2200"/>
            </a:pPr>
            <a:r>
              <a:rPr lang="hr-HR" sz="3000" dirty="0"/>
              <a:t>Početak lipnja</a:t>
            </a:r>
            <a:r>
              <a:rPr sz="3000" dirty="0"/>
              <a:t>– </a:t>
            </a:r>
            <a:r>
              <a:rPr sz="3000" dirty="0" err="1"/>
              <a:t>početak</a:t>
            </a:r>
            <a:r>
              <a:rPr sz="3000" dirty="0"/>
              <a:t> </a:t>
            </a:r>
            <a:r>
              <a:rPr sz="3000" dirty="0" err="1"/>
              <a:t>prijava</a:t>
            </a:r>
            <a:r>
              <a:rPr sz="3000" dirty="0"/>
              <a:t> u </a:t>
            </a:r>
            <a:r>
              <a:rPr sz="3000" dirty="0" err="1"/>
              <a:t>sustav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Kraj</a:t>
            </a:r>
            <a:r>
              <a:rPr sz="3000" dirty="0"/>
              <a:t> </a:t>
            </a:r>
            <a:r>
              <a:rPr sz="3000" dirty="0" err="1"/>
              <a:t>lipnja</a:t>
            </a:r>
            <a:r>
              <a:rPr sz="3000" dirty="0"/>
              <a:t> – </a:t>
            </a:r>
            <a:r>
              <a:rPr sz="3000" dirty="0" err="1"/>
              <a:t>prijava</a:t>
            </a:r>
            <a:r>
              <a:rPr sz="3000" dirty="0"/>
              <a:t> </a:t>
            </a:r>
            <a:r>
              <a:rPr sz="3000" dirty="0" err="1"/>
              <a:t>obrazovnih</a:t>
            </a:r>
            <a:r>
              <a:rPr sz="3000" dirty="0"/>
              <a:t> </a:t>
            </a:r>
            <a:r>
              <a:rPr sz="3000" dirty="0" err="1"/>
              <a:t>programa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Početak</a:t>
            </a:r>
            <a:r>
              <a:rPr sz="3000" dirty="0"/>
              <a:t> </a:t>
            </a:r>
            <a:r>
              <a:rPr sz="3000" dirty="0" err="1"/>
              <a:t>srpnja</a:t>
            </a:r>
            <a:r>
              <a:rPr sz="3000" dirty="0"/>
              <a:t> – </a:t>
            </a:r>
            <a:r>
              <a:rPr sz="3000" dirty="0" err="1"/>
              <a:t>konačne</a:t>
            </a:r>
            <a:r>
              <a:rPr sz="3000" dirty="0"/>
              <a:t> </a:t>
            </a:r>
            <a:r>
              <a:rPr sz="3000" dirty="0" err="1"/>
              <a:t>ljestvice</a:t>
            </a:r>
            <a:r>
              <a:rPr sz="3000" dirty="0"/>
              <a:t> </a:t>
            </a:r>
            <a:r>
              <a:rPr sz="3000" dirty="0" err="1"/>
              <a:t>i</a:t>
            </a:r>
            <a:r>
              <a:rPr sz="3000" dirty="0"/>
              <a:t> </a:t>
            </a:r>
            <a:r>
              <a:rPr sz="3000" dirty="0" err="1"/>
              <a:t>upisnice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Kolovoz</a:t>
            </a:r>
            <a:r>
              <a:rPr sz="3000" dirty="0"/>
              <a:t> – </a:t>
            </a:r>
            <a:r>
              <a:rPr sz="3000" dirty="0" err="1"/>
              <a:t>jesenski</a:t>
            </a:r>
            <a:r>
              <a:rPr sz="3000" dirty="0"/>
              <a:t> </a:t>
            </a:r>
            <a:r>
              <a:rPr sz="3000" dirty="0" err="1"/>
              <a:t>upisni</a:t>
            </a:r>
            <a:r>
              <a:rPr sz="3000" dirty="0"/>
              <a:t> </a:t>
            </a:r>
            <a:r>
              <a:rPr sz="3000" dirty="0" err="1"/>
              <a:t>rok</a:t>
            </a:r>
            <a:r>
              <a:rPr sz="3000" dirty="0"/>
              <a:t>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1BE263F-113B-4AD9-A160-3BED1FC39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" y="3693403"/>
            <a:ext cx="8229600" cy="26424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solidFill>
                  <a:srgbClr val="4A0082"/>
                </a:solidFill>
              </a:rPr>
              <a:t>Lista </a:t>
            </a:r>
            <a:r>
              <a:rPr sz="4000" b="1" dirty="0" err="1">
                <a:solidFill>
                  <a:srgbClr val="4A0082"/>
                </a:solidFill>
              </a:rPr>
              <a:t>prioriteta</a:t>
            </a:r>
            <a:endParaRPr sz="4000" b="1" dirty="0">
              <a:solidFill>
                <a:srgbClr val="4A008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50140"/>
            <a:ext cx="7543801" cy="3618953"/>
          </a:xfrm>
        </p:spPr>
        <p:txBody>
          <a:bodyPr>
            <a:normAutofit/>
          </a:bodyPr>
          <a:lstStyle/>
          <a:p>
            <a:pPr>
              <a:defRPr sz="2200"/>
            </a:pPr>
            <a:r>
              <a:rPr sz="3000" dirty="0" err="1"/>
              <a:t>Moguće</a:t>
            </a:r>
            <a:r>
              <a:rPr sz="3000" dirty="0"/>
              <a:t> je </a:t>
            </a:r>
            <a:r>
              <a:rPr sz="3000" dirty="0" err="1"/>
              <a:t>prijaviti</a:t>
            </a:r>
            <a:r>
              <a:rPr sz="3000" dirty="0"/>
              <a:t> do 6 </a:t>
            </a:r>
            <a:r>
              <a:rPr sz="3000" dirty="0" err="1"/>
              <a:t>programa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Redoslijed</a:t>
            </a:r>
            <a:r>
              <a:rPr sz="3000" dirty="0"/>
              <a:t> </a:t>
            </a:r>
            <a:r>
              <a:rPr sz="3000" dirty="0" err="1"/>
              <a:t>škola</a:t>
            </a:r>
            <a:r>
              <a:rPr sz="3000" dirty="0"/>
              <a:t> je </a:t>
            </a:r>
            <a:r>
              <a:rPr sz="3000" dirty="0" err="1"/>
              <a:t>vrlo</a:t>
            </a:r>
            <a:r>
              <a:rPr sz="3000" dirty="0"/>
              <a:t> </a:t>
            </a:r>
            <a:r>
              <a:rPr sz="3000" dirty="0" err="1"/>
              <a:t>važan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Sustav</a:t>
            </a:r>
            <a:r>
              <a:rPr sz="3000" dirty="0"/>
              <a:t> </a:t>
            </a:r>
            <a:r>
              <a:rPr sz="3000" dirty="0" err="1"/>
              <a:t>upisuje</a:t>
            </a:r>
            <a:r>
              <a:rPr sz="3000" dirty="0"/>
              <a:t> </a:t>
            </a:r>
            <a:r>
              <a:rPr sz="3000" dirty="0" err="1"/>
              <a:t>učenika</a:t>
            </a:r>
            <a:r>
              <a:rPr sz="3000" dirty="0"/>
              <a:t> u </a:t>
            </a:r>
            <a:r>
              <a:rPr sz="3000" dirty="0" err="1"/>
              <a:t>najviši</a:t>
            </a:r>
            <a:r>
              <a:rPr sz="3000" dirty="0"/>
              <a:t> </a:t>
            </a:r>
            <a:r>
              <a:rPr sz="3000" dirty="0" err="1"/>
              <a:t>mogući</a:t>
            </a:r>
            <a:r>
              <a:rPr sz="3000" dirty="0"/>
              <a:t> </a:t>
            </a:r>
            <a:r>
              <a:rPr sz="3000" dirty="0" err="1"/>
              <a:t>izbor</a:t>
            </a:r>
            <a:r>
              <a:rPr sz="30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 err="1">
                <a:solidFill>
                  <a:srgbClr val="4A0082"/>
                </a:solidFill>
              </a:rPr>
              <a:t>Potrebna</a:t>
            </a:r>
            <a:r>
              <a:rPr sz="4000" b="1" dirty="0">
                <a:solidFill>
                  <a:srgbClr val="4A0082"/>
                </a:solidFill>
              </a:rPr>
              <a:t> </a:t>
            </a:r>
            <a:r>
              <a:rPr sz="4000" b="1" dirty="0" err="1">
                <a:solidFill>
                  <a:srgbClr val="4A0082"/>
                </a:solidFill>
              </a:rPr>
              <a:t>dokumentacija</a:t>
            </a:r>
            <a:endParaRPr sz="4000" b="1" dirty="0">
              <a:solidFill>
                <a:srgbClr val="4A008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339788"/>
            <a:ext cx="7543801" cy="3529306"/>
          </a:xfrm>
        </p:spPr>
        <p:txBody>
          <a:bodyPr>
            <a:normAutofit/>
          </a:bodyPr>
          <a:lstStyle/>
          <a:p>
            <a:pPr>
              <a:defRPr sz="2200"/>
            </a:pPr>
            <a:r>
              <a:rPr sz="3000" dirty="0" err="1"/>
              <a:t>Upisnica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Liječnička</a:t>
            </a:r>
            <a:r>
              <a:rPr sz="3000" dirty="0"/>
              <a:t> </a:t>
            </a:r>
            <a:r>
              <a:rPr sz="3000" dirty="0" err="1"/>
              <a:t>potvrda</a:t>
            </a:r>
            <a:r>
              <a:rPr sz="3000" dirty="0"/>
              <a:t> za </a:t>
            </a:r>
            <a:r>
              <a:rPr sz="3000" dirty="0" err="1"/>
              <a:t>određena</a:t>
            </a:r>
            <a:r>
              <a:rPr sz="3000" dirty="0"/>
              <a:t> </a:t>
            </a:r>
            <a:r>
              <a:rPr sz="3000" dirty="0" err="1"/>
              <a:t>zanimanja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Dodatni</a:t>
            </a:r>
            <a:r>
              <a:rPr sz="3000" dirty="0"/>
              <a:t> </a:t>
            </a:r>
            <a:r>
              <a:rPr sz="3000" dirty="0" err="1"/>
              <a:t>dokumenti</a:t>
            </a:r>
            <a:r>
              <a:rPr sz="3000" dirty="0"/>
              <a:t> </a:t>
            </a:r>
            <a:r>
              <a:rPr sz="3000" dirty="0" err="1"/>
              <a:t>prema</a:t>
            </a:r>
            <a:r>
              <a:rPr sz="3000" dirty="0"/>
              <a:t> </a:t>
            </a:r>
            <a:r>
              <a:rPr sz="3000" dirty="0" err="1"/>
              <a:t>zahtjevu</a:t>
            </a:r>
            <a:r>
              <a:rPr sz="3000" dirty="0"/>
              <a:t> </a:t>
            </a:r>
            <a:r>
              <a:rPr sz="3000" dirty="0" err="1"/>
              <a:t>škole</a:t>
            </a:r>
            <a:r>
              <a:rPr sz="30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>
                <a:solidFill>
                  <a:srgbClr val="4A0082"/>
                </a:solidFill>
              </a:rPr>
              <a:t>Savjeti roditeljima</a:t>
            </a:r>
            <a:endParaRPr sz="4000" b="1" dirty="0">
              <a:solidFill>
                <a:srgbClr val="4A008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94964"/>
            <a:ext cx="7543801" cy="3574129"/>
          </a:xfrm>
        </p:spPr>
        <p:txBody>
          <a:bodyPr>
            <a:normAutofit/>
          </a:bodyPr>
          <a:lstStyle/>
          <a:p>
            <a:pPr>
              <a:defRPr sz="2200"/>
            </a:pPr>
            <a:r>
              <a:rPr sz="3000" dirty="0" err="1"/>
              <a:t>Pratite</a:t>
            </a:r>
            <a:r>
              <a:rPr sz="3000" dirty="0"/>
              <a:t> </a:t>
            </a:r>
            <a:r>
              <a:rPr sz="3000" dirty="0" err="1"/>
              <a:t>rokove</a:t>
            </a:r>
            <a:r>
              <a:rPr sz="3000" dirty="0"/>
              <a:t> </a:t>
            </a:r>
            <a:r>
              <a:rPr sz="3000" dirty="0" err="1"/>
              <a:t>i</a:t>
            </a:r>
            <a:r>
              <a:rPr sz="3000" dirty="0"/>
              <a:t> </a:t>
            </a:r>
            <a:r>
              <a:rPr sz="3000" dirty="0" err="1"/>
              <a:t>obavijesti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Podržite</a:t>
            </a:r>
            <a:r>
              <a:rPr sz="3000" dirty="0"/>
              <a:t> </a:t>
            </a:r>
            <a:r>
              <a:rPr sz="3000" dirty="0" err="1"/>
              <a:t>dijete</a:t>
            </a:r>
            <a:r>
              <a:rPr sz="3000" dirty="0"/>
              <a:t> </a:t>
            </a:r>
            <a:r>
              <a:rPr sz="3000" dirty="0" err="1"/>
              <a:t>pri</a:t>
            </a:r>
            <a:r>
              <a:rPr sz="3000" dirty="0"/>
              <a:t> </a:t>
            </a:r>
            <a:r>
              <a:rPr sz="3000" dirty="0" err="1"/>
              <a:t>izboru</a:t>
            </a:r>
            <a:r>
              <a:rPr sz="3000" dirty="0"/>
              <a:t> </a:t>
            </a:r>
            <a:r>
              <a:rPr sz="3000" dirty="0" err="1"/>
              <a:t>škole</a:t>
            </a:r>
            <a:r>
              <a:rPr sz="3000" dirty="0"/>
              <a:t>.</a:t>
            </a:r>
          </a:p>
          <a:p>
            <a:pPr>
              <a:defRPr sz="2200"/>
            </a:pPr>
            <a:r>
              <a:rPr sz="3000" dirty="0" err="1"/>
              <a:t>Razgovarajte</a:t>
            </a:r>
            <a:r>
              <a:rPr sz="3000" dirty="0"/>
              <a:t> o </a:t>
            </a:r>
            <a:r>
              <a:rPr sz="3000" dirty="0" err="1"/>
              <a:t>interesima</a:t>
            </a:r>
            <a:r>
              <a:rPr sz="3000" dirty="0"/>
              <a:t> </a:t>
            </a:r>
            <a:r>
              <a:rPr sz="3000" dirty="0" err="1"/>
              <a:t>i</a:t>
            </a:r>
            <a:r>
              <a:rPr sz="3000" dirty="0"/>
              <a:t> </a:t>
            </a:r>
            <a:r>
              <a:rPr sz="3000" dirty="0" err="1"/>
              <a:t>mogućnostima</a:t>
            </a:r>
            <a:r>
              <a:rPr sz="30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</TotalTime>
  <Words>221</Words>
  <Application>Microsoft Office PowerPoint</Application>
  <PresentationFormat>Prikaz na zaslonu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Retrospektiva</vt:lpstr>
      <vt:lpstr>Upisi u srednje škole 2026./2027.</vt:lpstr>
      <vt:lpstr>Što je NISpuSŠ?  Nacionalni informacijski sustav prijava i upisa u srednje škole</vt:lpstr>
      <vt:lpstr>Kako se prijaviti?</vt:lpstr>
      <vt:lpstr>Bodovanje učenika</vt:lpstr>
      <vt:lpstr>PowerPoint prezentacija</vt:lpstr>
      <vt:lpstr>Važni datumi (okvirno)</vt:lpstr>
      <vt:lpstr>Lista prioriteta</vt:lpstr>
      <vt:lpstr>Potrebna dokumentacija</vt:lpstr>
      <vt:lpstr>Savjeti roditeljima</vt:lpstr>
      <vt:lpstr>Korisne stranice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Upisi u srednje škole 2026./2027.</dc:title>
  <dc:subject/>
  <dc:creator>Pedagog</dc:creator>
  <cp:keywords/>
  <dc:description>generated using python-pptx</dc:description>
  <cp:lastModifiedBy>Korisnik</cp:lastModifiedBy>
  <cp:revision>7</cp:revision>
  <dcterms:created xsi:type="dcterms:W3CDTF">2013-01-27T09:14:16Z</dcterms:created>
  <dcterms:modified xsi:type="dcterms:W3CDTF">2026-05-27T09:53:34Z</dcterms:modified>
  <cp:category/>
</cp:coreProperties>
</file>