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9540875" cy="6865938"/>
  <p:embeddedFontLst>
    <p:embeddedFont>
      <p:font typeface="Aileron" panose="020B0604020202020204" charset="-18"/>
      <p:regular r:id="rId14"/>
    </p:embeddedFont>
    <p:embeddedFont>
      <p:font typeface="Aileron Bold" panose="020B0604020202020204" charset="-18"/>
      <p:regular r:id="rId15"/>
    </p:embeddedFont>
    <p:embeddedFont>
      <p:font typeface="Aileron Light" panose="020B0604020202020204" charset="-1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86000" y="1619250"/>
            <a:ext cx="13716000" cy="3645694"/>
            <a:chOff x="0" y="-85725"/>
            <a:chExt cx="18288000" cy="48609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4775200"/>
            </a:xfrm>
            <a:custGeom>
              <a:avLst/>
              <a:gdLst/>
              <a:ahLst/>
              <a:cxnLst/>
              <a:rect l="l" t="t" r="r" b="b"/>
              <a:pathLst>
                <a:path w="18288000" h="4775200">
                  <a:moveTo>
                    <a:pt x="0" y="0"/>
                  </a:moveTo>
                  <a:lnTo>
                    <a:pt x="18288000" y="0"/>
                  </a:lnTo>
                  <a:lnTo>
                    <a:pt x="18288000" y="4775200"/>
                  </a:lnTo>
                  <a:lnTo>
                    <a:pt x="0" y="4775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8288000" cy="358140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9720"/>
                </a:lnSpc>
              </a:pPr>
              <a:r>
                <a:rPr lang="en-US" sz="90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GRAĐANSKI ODGOJ I OBRAZOVANJE U PRAKSI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08724" y="5852160"/>
            <a:ext cx="15070552" cy="340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Šk. god. 2024./2025.</a:t>
            </a:r>
          </a:p>
          <a:p>
            <a:pPr algn="ctr">
              <a:lnSpc>
                <a:spcPts val="4860"/>
              </a:lnSpc>
            </a:pP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OŠ Breznički Hum</a:t>
            </a:r>
          </a:p>
          <a:p>
            <a:pPr algn="ctr">
              <a:lnSpc>
                <a:spcPts val="8100"/>
              </a:lnSpc>
            </a:pPr>
            <a:r>
              <a:rPr lang="en-US" sz="7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Projekt: </a:t>
            </a:r>
          </a:p>
          <a:p>
            <a:pPr algn="ctr">
              <a:lnSpc>
                <a:spcPts val="8100"/>
              </a:lnSpc>
            </a:pPr>
            <a:r>
              <a:rPr lang="en-US" sz="7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Turistička karta Općine Breznički Hum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4669"/>
            <a:ext cx="400214" cy="3086100"/>
            <a:chOff x="0" y="0"/>
            <a:chExt cx="10540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347576">
            <a:off x="10324330" y="4813657"/>
            <a:ext cx="6977645" cy="4940014"/>
          </a:xfrm>
          <a:custGeom>
            <a:avLst/>
            <a:gdLst/>
            <a:ahLst/>
            <a:cxnLst/>
            <a:rect l="l" t="t" r="r" b="b"/>
            <a:pathLst>
              <a:path w="6977645" h="4940014">
                <a:moveTo>
                  <a:pt x="0" y="0"/>
                </a:moveTo>
                <a:lnTo>
                  <a:pt x="6977646" y="0"/>
                </a:lnTo>
                <a:lnTo>
                  <a:pt x="6977646" y="4940014"/>
                </a:lnTo>
                <a:lnTo>
                  <a:pt x="0" y="494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1667" y="1209675"/>
            <a:ext cx="17259300" cy="213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3"/>
              </a:lnSpc>
            </a:pPr>
            <a:r>
              <a:rPr lang="en-US" sz="6139" spc="-294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Zajedno sa turističkom kartom općine Breznički Hum izradili smo brošuru “Dobrodošli u Općinu Breznički Hum” s ciljem bolje promocije našeg mjesta.</a:t>
            </a:r>
          </a:p>
        </p:txBody>
      </p:sp>
      <p:sp>
        <p:nvSpPr>
          <p:cNvPr id="7" name="Freeform 7"/>
          <p:cNvSpPr/>
          <p:nvPr/>
        </p:nvSpPr>
        <p:spPr>
          <a:xfrm rot="-1349275">
            <a:off x="1393918" y="4780548"/>
            <a:ext cx="6760826" cy="4749867"/>
          </a:xfrm>
          <a:custGeom>
            <a:avLst/>
            <a:gdLst/>
            <a:ahLst/>
            <a:cxnLst/>
            <a:rect l="l" t="t" r="r" b="b"/>
            <a:pathLst>
              <a:path w="6760826" h="4749867">
                <a:moveTo>
                  <a:pt x="0" y="0"/>
                </a:moveTo>
                <a:lnTo>
                  <a:pt x="6760826" y="0"/>
                </a:lnTo>
                <a:lnTo>
                  <a:pt x="6760826" y="4749867"/>
                </a:lnTo>
                <a:lnTo>
                  <a:pt x="0" y="4749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85631" y="0"/>
            <a:ext cx="3902369" cy="10287000"/>
            <a:chOff x="0" y="0"/>
            <a:chExt cx="520315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7355" r="37355"/>
            <a:stretch>
              <a:fillRect/>
            </a:stretch>
          </p:blipFill>
          <p:spPr>
            <a:xfrm>
              <a:off x="0" y="0"/>
              <a:ext cx="520315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09700"/>
            <a:ext cx="10325535" cy="163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05"/>
              </a:lnSpc>
            </a:pPr>
            <a:r>
              <a:rPr lang="en-US" sz="13264" spc="-636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I za kraj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10088"/>
            <a:ext cx="6957534" cy="35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3"/>
              </a:lnSpc>
            </a:pPr>
            <a:r>
              <a:rPr lang="en-US" sz="4237">
                <a:solidFill>
                  <a:srgbClr val="000000"/>
                </a:solidFill>
                <a:latin typeface="Aileron Light"/>
                <a:ea typeface="Aileron Light"/>
                <a:cs typeface="Aileron Light"/>
                <a:sym typeface="Aileron Light"/>
              </a:rPr>
              <a:t>Promocija turističke karte i brošure odvijati će se putem društvenih mreža, lokalnih medija i turističkih sajmova.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028827"/>
            <a:ext cx="6957534" cy="184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5"/>
              </a:lnSpc>
            </a:pPr>
            <a:r>
              <a:rPr lang="en-US" sz="4461">
                <a:solidFill>
                  <a:srgbClr val="000000"/>
                </a:solidFill>
                <a:latin typeface="Aileron Light"/>
                <a:ea typeface="Aileron Light"/>
                <a:cs typeface="Aileron Light"/>
                <a:sym typeface="Aileron Light"/>
              </a:rPr>
              <a:t>Planiramo i suradnju s turističkim agencijama.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845762" y="1274181"/>
            <a:ext cx="6266260" cy="8420898"/>
            <a:chOff x="0" y="0"/>
            <a:chExt cx="3663950" cy="4923790"/>
          </a:xfrm>
        </p:grpSpPr>
        <p:sp>
          <p:nvSpPr>
            <p:cNvPr id="11" name="Freeform 11"/>
            <p:cNvSpPr/>
            <p:nvPr/>
          </p:nvSpPr>
          <p:spPr>
            <a:xfrm rot="-5400000">
              <a:off x="-597535" y="661035"/>
              <a:ext cx="4859020" cy="3600450"/>
            </a:xfrm>
            <a:custGeom>
              <a:avLst/>
              <a:gdLst/>
              <a:ahLst/>
              <a:cxnLst/>
              <a:rect l="l" t="t" r="r" b="b"/>
              <a:pathLst>
                <a:path w="4859020" h="3600450">
                  <a:moveTo>
                    <a:pt x="359410" y="3600450"/>
                  </a:moveTo>
                  <a:cubicBezTo>
                    <a:pt x="160020" y="3600450"/>
                    <a:pt x="0" y="3439160"/>
                    <a:pt x="0" y="324104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4499610" y="0"/>
                  </a:lnTo>
                  <a:cubicBezTo>
                    <a:pt x="4699000" y="0"/>
                    <a:pt x="4859020" y="161290"/>
                    <a:pt x="4859020" y="359410"/>
                  </a:cubicBezTo>
                  <a:lnTo>
                    <a:pt x="4859020" y="3239770"/>
                  </a:lnTo>
                  <a:cubicBezTo>
                    <a:pt x="4859020" y="3439160"/>
                    <a:pt x="4697730" y="3599180"/>
                    <a:pt x="4499610" y="3599180"/>
                  </a:cubicBezTo>
                  <a:lnTo>
                    <a:pt x="359410" y="3600450"/>
                  </a:lnTo>
                  <a:close/>
                </a:path>
              </a:pathLst>
            </a:custGeom>
            <a:blipFill>
              <a:blip r:embed="rId3"/>
              <a:stretch>
                <a:fillRect t="-18592" b="-1859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B050"/>
            </a:solid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6675" y="3600450"/>
            <a:ext cx="466889" cy="3086100"/>
            <a:chOff x="0" y="0"/>
            <a:chExt cx="122967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67" cy="812800"/>
            </a:xfrm>
            <a:custGeom>
              <a:avLst/>
              <a:gdLst/>
              <a:ahLst/>
              <a:cxnLst/>
              <a:rect l="l" t="t" r="r" b="b"/>
              <a:pathLst>
                <a:path w="122967" h="812800">
                  <a:moveTo>
                    <a:pt x="0" y="0"/>
                  </a:moveTo>
                  <a:lnTo>
                    <a:pt x="122967" y="0"/>
                  </a:lnTo>
                  <a:lnTo>
                    <a:pt x="1229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F1E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296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889932" y="3600450"/>
            <a:ext cx="466889" cy="3086100"/>
            <a:chOff x="0" y="0"/>
            <a:chExt cx="12296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967" cy="812800"/>
            </a:xfrm>
            <a:custGeom>
              <a:avLst/>
              <a:gdLst/>
              <a:ahLst/>
              <a:cxnLst/>
              <a:rect l="l" t="t" r="r" b="b"/>
              <a:pathLst>
                <a:path w="122967" h="812800">
                  <a:moveTo>
                    <a:pt x="0" y="0"/>
                  </a:moveTo>
                  <a:lnTo>
                    <a:pt x="122967" y="0"/>
                  </a:lnTo>
                  <a:lnTo>
                    <a:pt x="1229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F1E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296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96009" y="3600450"/>
            <a:ext cx="6957380" cy="5435774"/>
          </a:xfrm>
          <a:custGeom>
            <a:avLst/>
            <a:gdLst/>
            <a:ahLst/>
            <a:cxnLst/>
            <a:rect l="l" t="t" r="r" b="b"/>
            <a:pathLst>
              <a:path w="6957380" h="5435774">
                <a:moveTo>
                  <a:pt x="0" y="0"/>
                </a:moveTo>
                <a:lnTo>
                  <a:pt x="6957380" y="0"/>
                </a:lnTo>
                <a:lnTo>
                  <a:pt x="6957380" y="5435774"/>
                </a:lnTo>
                <a:lnTo>
                  <a:pt x="0" y="5435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30" t="-14412" r="-27798" b="-1345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38442" y="1063226"/>
            <a:ext cx="15072514" cy="221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9"/>
              </a:lnSpc>
            </a:pPr>
            <a:r>
              <a:rPr lang="en-US" sz="18000" spc="-864">
                <a:solidFill>
                  <a:srgbClr val="F4F1EB"/>
                </a:solidFill>
                <a:latin typeface="Aileron Light"/>
                <a:ea typeface="Aileron Light"/>
                <a:cs typeface="Aileron Light"/>
                <a:sym typeface="Aileron Light"/>
              </a:rPr>
              <a:t>Hvala na pažnji!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6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6379" y="1304925"/>
            <a:ext cx="6134002" cy="3277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6"/>
              </a:lnSpc>
            </a:pPr>
            <a:r>
              <a:rPr lang="en-US" sz="9411" spc="-451">
                <a:solidFill>
                  <a:srgbClr val="F4F1EB"/>
                </a:solidFill>
                <a:latin typeface="Aileron Light"/>
                <a:ea typeface="Aileron Light"/>
                <a:cs typeface="Aileron Light"/>
                <a:sym typeface="Aileron Light"/>
              </a:rPr>
              <a:t>Članovi projektnog tima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1293231"/>
            <a:ext cx="400214" cy="3086100"/>
            <a:chOff x="0" y="0"/>
            <a:chExt cx="10540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F1E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04394" y="4492115"/>
            <a:ext cx="5301134" cy="476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4"/>
              </a:lnSpc>
              <a:spcBef>
                <a:spcPct val="0"/>
              </a:spcBef>
            </a:pPr>
            <a:r>
              <a:rPr lang="en-US" sz="4632" spc="23">
                <a:solidFill>
                  <a:srgbClr val="F4F1EB"/>
                </a:solidFill>
                <a:latin typeface="Calibri (MS)"/>
                <a:ea typeface="Calibri (MS)"/>
                <a:cs typeface="Calibri (MS)"/>
                <a:sym typeface="Calibri (MS)"/>
              </a:rPr>
              <a:t>Anita Ivančan Božurić </a:t>
            </a:r>
          </a:p>
          <a:p>
            <a:pPr algn="ctr">
              <a:lnSpc>
                <a:spcPts val="7504"/>
              </a:lnSpc>
              <a:spcBef>
                <a:spcPct val="0"/>
              </a:spcBef>
            </a:pPr>
            <a:r>
              <a:rPr lang="en-US" sz="4632" spc="23">
                <a:solidFill>
                  <a:srgbClr val="F4F1EB"/>
                </a:solidFill>
                <a:latin typeface="Calibri (MS)"/>
                <a:ea typeface="Calibri (MS)"/>
                <a:cs typeface="Calibri (MS)"/>
                <a:sym typeface="Calibri (MS)"/>
              </a:rPr>
              <a:t>Luka Puškadija</a:t>
            </a:r>
          </a:p>
          <a:p>
            <a:pPr algn="ctr">
              <a:lnSpc>
                <a:spcPts val="7504"/>
              </a:lnSpc>
              <a:spcBef>
                <a:spcPct val="0"/>
              </a:spcBef>
            </a:pPr>
            <a:r>
              <a:rPr lang="en-US" sz="4632" spc="23">
                <a:solidFill>
                  <a:srgbClr val="F4F1EB"/>
                </a:solidFill>
                <a:latin typeface="Calibri (MS)"/>
                <a:ea typeface="Calibri (MS)"/>
                <a:cs typeface="Calibri (MS)"/>
                <a:sym typeface="Calibri (MS)"/>
              </a:rPr>
              <a:t>Laura Andrašek</a:t>
            </a:r>
          </a:p>
          <a:p>
            <a:pPr algn="ctr">
              <a:lnSpc>
                <a:spcPts val="7504"/>
              </a:lnSpc>
              <a:spcBef>
                <a:spcPct val="0"/>
              </a:spcBef>
            </a:pPr>
            <a:r>
              <a:rPr lang="en-US" sz="4632" spc="23">
                <a:solidFill>
                  <a:srgbClr val="F4F1EB"/>
                </a:solidFill>
                <a:latin typeface="Calibri (MS)"/>
                <a:ea typeface="Calibri (MS)"/>
                <a:cs typeface="Calibri (MS)"/>
                <a:sym typeface="Calibri (MS)"/>
              </a:rPr>
              <a:t>Sabina Črljenec</a:t>
            </a:r>
          </a:p>
          <a:p>
            <a:pPr algn="ctr">
              <a:lnSpc>
                <a:spcPts val="7504"/>
              </a:lnSpc>
              <a:spcBef>
                <a:spcPct val="0"/>
              </a:spcBef>
            </a:pPr>
            <a:r>
              <a:rPr lang="en-US" sz="4632" spc="23">
                <a:solidFill>
                  <a:srgbClr val="F4F1EB"/>
                </a:solidFill>
                <a:latin typeface="Calibri (MS)"/>
                <a:ea typeface="Calibri (MS)"/>
                <a:cs typeface="Calibri (MS)"/>
                <a:sym typeface="Calibri (MS)"/>
              </a:rPr>
              <a:t>Natali Prekop</a:t>
            </a:r>
          </a:p>
        </p:txBody>
      </p:sp>
      <p:sp>
        <p:nvSpPr>
          <p:cNvPr id="7" name="Freeform 7"/>
          <p:cNvSpPr/>
          <p:nvPr/>
        </p:nvSpPr>
        <p:spPr>
          <a:xfrm>
            <a:off x="8133732" y="1593432"/>
            <a:ext cx="9466847" cy="7100135"/>
          </a:xfrm>
          <a:custGeom>
            <a:avLst/>
            <a:gdLst/>
            <a:ahLst/>
            <a:cxnLst/>
            <a:rect l="l" t="t" r="r" b="b"/>
            <a:pathLst>
              <a:path w="9466847" h="7100135">
                <a:moveTo>
                  <a:pt x="0" y="0"/>
                </a:moveTo>
                <a:lnTo>
                  <a:pt x="9466847" y="0"/>
                </a:lnTo>
                <a:lnTo>
                  <a:pt x="9466847" y="7100136"/>
                </a:lnTo>
                <a:lnTo>
                  <a:pt x="0" y="7100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8057" y="1848806"/>
            <a:ext cx="6362596" cy="276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1"/>
              </a:lnSpc>
            </a:pPr>
            <a:r>
              <a:rPr lang="en-US" sz="7922" spc="-380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Dobro došli u Općinu Breznički Hum!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5338438"/>
            <a:ext cx="7249376" cy="320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429">
                <a:solidFill>
                  <a:srgbClr val="3C6AA9"/>
                </a:solidFill>
                <a:latin typeface="Aileron"/>
                <a:ea typeface="Aileron"/>
                <a:cs typeface="Aileron"/>
                <a:sym typeface="Aileron"/>
              </a:rPr>
              <a:t>Skriveni dragulj u srcu sjeverozapadne Hrvatske.</a:t>
            </a:r>
          </a:p>
          <a:p>
            <a:pPr algn="l">
              <a:lnSpc>
                <a:spcPts val="4252"/>
              </a:lnSpc>
            </a:pPr>
            <a:endParaRPr lang="en-US" sz="3429">
              <a:solidFill>
                <a:srgbClr val="3C6AA9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4252"/>
              </a:lnSpc>
            </a:pPr>
            <a:r>
              <a:rPr lang="en-US" sz="3429">
                <a:solidFill>
                  <a:srgbClr val="3C6AA9"/>
                </a:solidFill>
                <a:latin typeface="Aileron"/>
                <a:ea typeface="Aileron"/>
                <a:cs typeface="Aileron"/>
                <a:sym typeface="Aileron"/>
              </a:rPr>
              <a:t>Spoj povijesti, kulture i prirodnih ljepota samo čeka da ga istražite.</a:t>
            </a:r>
          </a:p>
          <a:p>
            <a:pPr algn="l">
              <a:lnSpc>
                <a:spcPts val="4252"/>
              </a:lnSpc>
            </a:pPr>
            <a:endParaRPr lang="en-US" sz="3429">
              <a:solidFill>
                <a:srgbClr val="3C6AA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44000" y="6930243"/>
            <a:ext cx="7417061" cy="204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5"/>
              </a:lnSpc>
            </a:pPr>
            <a:r>
              <a:rPr lang="en-US" sz="3286">
                <a:solidFill>
                  <a:srgbClr val="3C6AA9"/>
                </a:solidFill>
                <a:latin typeface="Aileron"/>
                <a:ea typeface="Aileron"/>
                <a:cs typeface="Aileron"/>
                <a:sym typeface="Aileron"/>
              </a:rPr>
              <a:t>Kako bismo vam omogućili  da otkrijete sve što naš kraj nudi s ponosom predstavljamo projekt Turistička karta Općine Breznički Hum.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083776" y="809838"/>
            <a:ext cx="7245096" cy="5747724"/>
            <a:chOff x="0" y="0"/>
            <a:chExt cx="3539490" cy="2807970"/>
          </a:xfrm>
        </p:grpSpPr>
        <p:sp>
          <p:nvSpPr>
            <p:cNvPr id="9" name="Freeform 9"/>
            <p:cNvSpPr/>
            <p:nvPr/>
          </p:nvSpPr>
          <p:spPr>
            <a:xfrm>
              <a:off x="-3810" y="0"/>
              <a:ext cx="3552190" cy="2809240"/>
            </a:xfrm>
            <a:custGeom>
              <a:avLst/>
              <a:gdLst/>
              <a:ahLst/>
              <a:cxnLst/>
              <a:rect l="l" t="t" r="r" b="b"/>
              <a:pathLst>
                <a:path w="3552190" h="2809240">
                  <a:moveTo>
                    <a:pt x="3539490" y="2785110"/>
                  </a:moveTo>
                  <a:lnTo>
                    <a:pt x="3388360" y="2785110"/>
                  </a:lnTo>
                  <a:lnTo>
                    <a:pt x="3329940" y="2754630"/>
                  </a:lnTo>
                  <a:lnTo>
                    <a:pt x="222250" y="2777490"/>
                  </a:lnTo>
                  <a:lnTo>
                    <a:pt x="163830" y="2807970"/>
                  </a:lnTo>
                  <a:lnTo>
                    <a:pt x="7620" y="2809240"/>
                  </a:lnTo>
                  <a:lnTo>
                    <a:pt x="7620" y="1851660"/>
                  </a:lnTo>
                  <a:cubicBezTo>
                    <a:pt x="7620" y="1851660"/>
                    <a:pt x="0" y="1442720"/>
                    <a:pt x="7620" y="1189990"/>
                  </a:cubicBezTo>
                  <a:cubicBezTo>
                    <a:pt x="15240" y="937260"/>
                    <a:pt x="7620" y="798830"/>
                    <a:pt x="7620" y="798830"/>
                  </a:cubicBezTo>
                  <a:lnTo>
                    <a:pt x="6350" y="533400"/>
                  </a:lnTo>
                  <a:lnTo>
                    <a:pt x="6350" y="0"/>
                  </a:lnTo>
                  <a:lnTo>
                    <a:pt x="441960" y="0"/>
                  </a:lnTo>
                  <a:lnTo>
                    <a:pt x="529590" y="41910"/>
                  </a:lnTo>
                  <a:cubicBezTo>
                    <a:pt x="529590" y="41910"/>
                    <a:pt x="1482090" y="19050"/>
                    <a:pt x="1705610" y="38100"/>
                  </a:cubicBezTo>
                  <a:cubicBezTo>
                    <a:pt x="1929130" y="57150"/>
                    <a:pt x="3082290" y="41910"/>
                    <a:pt x="3082290" y="41910"/>
                  </a:cubicBezTo>
                  <a:lnTo>
                    <a:pt x="3134360" y="0"/>
                  </a:lnTo>
                  <a:lnTo>
                    <a:pt x="3540760" y="0"/>
                  </a:lnTo>
                  <a:lnTo>
                    <a:pt x="3540760" y="727710"/>
                  </a:lnTo>
                  <a:cubicBezTo>
                    <a:pt x="3540760" y="727710"/>
                    <a:pt x="3548380" y="716280"/>
                    <a:pt x="3540760" y="1013460"/>
                  </a:cubicBezTo>
                  <a:cubicBezTo>
                    <a:pt x="3533140" y="1310640"/>
                    <a:pt x="3540760" y="1362710"/>
                    <a:pt x="3540760" y="1362710"/>
                  </a:cubicBezTo>
                  <a:cubicBezTo>
                    <a:pt x="3540760" y="1362710"/>
                    <a:pt x="3552190" y="1604010"/>
                    <a:pt x="3540760" y="1762760"/>
                  </a:cubicBezTo>
                  <a:cubicBezTo>
                    <a:pt x="3528060" y="1924050"/>
                    <a:pt x="3539490" y="2785110"/>
                    <a:pt x="3539490" y="2785110"/>
                  </a:cubicBezTo>
                  <a:close/>
                </a:path>
              </a:pathLst>
            </a:custGeom>
            <a:blipFill>
              <a:blip r:embed="rId2"/>
              <a:stretch>
                <a:fillRect l="-7134" r="-7134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760449" y="3915780"/>
            <a:ext cx="8767101" cy="7205034"/>
            <a:chOff x="0" y="0"/>
            <a:chExt cx="5702300" cy="4686300"/>
          </a:xfrm>
        </p:grpSpPr>
        <p:sp>
          <p:nvSpPr>
            <p:cNvPr id="6" name="Freeform 6"/>
            <p:cNvSpPr/>
            <p:nvPr/>
          </p:nvSpPr>
          <p:spPr>
            <a:xfrm>
              <a:off x="0" y="3797300"/>
              <a:ext cx="5702300" cy="889000"/>
            </a:xfrm>
            <a:custGeom>
              <a:avLst/>
              <a:gdLst/>
              <a:ahLst/>
              <a:cxnLst/>
              <a:rect l="l" t="t" r="r" b="b"/>
              <a:pathLst>
                <a:path w="5702300" h="889000">
                  <a:moveTo>
                    <a:pt x="0" y="0"/>
                  </a:moveTo>
                  <a:lnTo>
                    <a:pt x="0" y="774700"/>
                  </a:lnTo>
                  <a:cubicBezTo>
                    <a:pt x="0" y="838200"/>
                    <a:pt x="50800" y="889000"/>
                    <a:pt x="114300" y="889000"/>
                  </a:cubicBezTo>
                  <a:lnTo>
                    <a:pt x="5588000" y="889000"/>
                  </a:lnTo>
                  <a:cubicBezTo>
                    <a:pt x="5651500" y="889000"/>
                    <a:pt x="5702300" y="838200"/>
                    <a:pt x="5702300" y="774700"/>
                  </a:cubicBezTo>
                  <a:lnTo>
                    <a:pt x="5702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7" name="Freeform 7" descr="županija"/>
            <p:cNvSpPr/>
            <p:nvPr/>
          </p:nvSpPr>
          <p:spPr>
            <a:xfrm>
              <a:off x="0" y="0"/>
              <a:ext cx="5702300" cy="3797300"/>
            </a:xfrm>
            <a:custGeom>
              <a:avLst/>
              <a:gdLst/>
              <a:ahLst/>
              <a:cxnLst/>
              <a:rect l="l" t="t" r="r" b="b"/>
              <a:pathLst>
                <a:path w="5702300" h="3797300">
                  <a:moveTo>
                    <a:pt x="5588000" y="0"/>
                  </a:moveTo>
                  <a:lnTo>
                    <a:pt x="114300" y="0"/>
                  </a:lnTo>
                  <a:cubicBezTo>
                    <a:pt x="50800" y="0"/>
                    <a:pt x="0" y="50800"/>
                    <a:pt x="0" y="114300"/>
                  </a:cubicBezTo>
                  <a:lnTo>
                    <a:pt x="0" y="3797300"/>
                  </a:lnTo>
                  <a:lnTo>
                    <a:pt x="5702300" y="3797300"/>
                  </a:lnTo>
                  <a:lnTo>
                    <a:pt x="5702300" y="114300"/>
                  </a:lnTo>
                  <a:cubicBezTo>
                    <a:pt x="5702300" y="50800"/>
                    <a:pt x="5651500" y="0"/>
                    <a:pt x="5588000" y="0"/>
                  </a:cubicBezTo>
                  <a:close/>
                </a:path>
              </a:pathLst>
            </a:custGeom>
            <a:blipFill>
              <a:blip r:embed="rId2"/>
              <a:stretch>
                <a:fillRect l="-217" r="-21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094345" y="7863456"/>
            <a:ext cx="1049655" cy="1082040"/>
            <a:chOff x="0" y="0"/>
            <a:chExt cx="1399540" cy="14427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9540" cy="1442720"/>
            </a:xfrm>
            <a:custGeom>
              <a:avLst/>
              <a:gdLst/>
              <a:ahLst/>
              <a:cxnLst/>
              <a:rect l="l" t="t" r="r" b="b"/>
              <a:pathLst>
                <a:path w="1399540" h="1442720">
                  <a:moveTo>
                    <a:pt x="0" y="721360"/>
                  </a:moveTo>
                  <a:cubicBezTo>
                    <a:pt x="0" y="324993"/>
                    <a:pt x="311277" y="0"/>
                    <a:pt x="699770" y="0"/>
                  </a:cubicBezTo>
                  <a:lnTo>
                    <a:pt x="699770" y="63500"/>
                  </a:lnTo>
                  <a:lnTo>
                    <a:pt x="699770" y="0"/>
                  </a:lnTo>
                  <a:cubicBezTo>
                    <a:pt x="1088263" y="0"/>
                    <a:pt x="1399540" y="324993"/>
                    <a:pt x="1399540" y="721360"/>
                  </a:cubicBezTo>
                  <a:lnTo>
                    <a:pt x="1336040" y="721360"/>
                  </a:lnTo>
                  <a:lnTo>
                    <a:pt x="1399540" y="721360"/>
                  </a:lnTo>
                  <a:cubicBezTo>
                    <a:pt x="1399540" y="1117727"/>
                    <a:pt x="1088263" y="1442720"/>
                    <a:pt x="699770" y="1442720"/>
                  </a:cubicBezTo>
                  <a:lnTo>
                    <a:pt x="699770" y="1379220"/>
                  </a:lnTo>
                  <a:lnTo>
                    <a:pt x="699770" y="1442720"/>
                  </a:lnTo>
                  <a:cubicBezTo>
                    <a:pt x="311277" y="1442720"/>
                    <a:pt x="0" y="1117727"/>
                    <a:pt x="0" y="721360"/>
                  </a:cubicBezTo>
                  <a:lnTo>
                    <a:pt x="63500" y="721360"/>
                  </a:lnTo>
                  <a:lnTo>
                    <a:pt x="127000" y="721360"/>
                  </a:lnTo>
                  <a:lnTo>
                    <a:pt x="63500" y="721360"/>
                  </a:lnTo>
                  <a:lnTo>
                    <a:pt x="0" y="721360"/>
                  </a:lnTo>
                  <a:moveTo>
                    <a:pt x="127000" y="721360"/>
                  </a:moveTo>
                  <a:cubicBezTo>
                    <a:pt x="127000" y="756412"/>
                    <a:pt x="98552" y="784860"/>
                    <a:pt x="63500" y="784860"/>
                  </a:cubicBezTo>
                  <a:cubicBezTo>
                    <a:pt x="28448" y="784860"/>
                    <a:pt x="0" y="756412"/>
                    <a:pt x="0" y="721360"/>
                  </a:cubicBezTo>
                  <a:cubicBezTo>
                    <a:pt x="0" y="686308"/>
                    <a:pt x="28448" y="657860"/>
                    <a:pt x="63500" y="657860"/>
                  </a:cubicBezTo>
                  <a:cubicBezTo>
                    <a:pt x="98552" y="657860"/>
                    <a:pt x="127000" y="686308"/>
                    <a:pt x="127000" y="721360"/>
                  </a:cubicBezTo>
                  <a:cubicBezTo>
                    <a:pt x="127000" y="1051687"/>
                    <a:pt x="385445" y="1315720"/>
                    <a:pt x="699770" y="1315720"/>
                  </a:cubicBezTo>
                  <a:cubicBezTo>
                    <a:pt x="1014095" y="1315720"/>
                    <a:pt x="1272540" y="1051687"/>
                    <a:pt x="1272540" y="721360"/>
                  </a:cubicBezTo>
                  <a:cubicBezTo>
                    <a:pt x="1272540" y="391033"/>
                    <a:pt x="1014095" y="127000"/>
                    <a:pt x="699770" y="127000"/>
                  </a:cubicBezTo>
                  <a:lnTo>
                    <a:pt x="699770" y="63500"/>
                  </a:lnTo>
                  <a:lnTo>
                    <a:pt x="699770" y="127000"/>
                  </a:lnTo>
                  <a:cubicBezTo>
                    <a:pt x="385445" y="127000"/>
                    <a:pt x="127000" y="391033"/>
                    <a:pt x="127000" y="72136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48094" y="1559931"/>
            <a:ext cx="15245228" cy="235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9"/>
              </a:lnSpc>
            </a:pPr>
            <a:r>
              <a:rPr lang="en-US" sz="9999" spc="-479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Položaj Općine Breznički Hum u Varaždinskoj županiji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43630" y="4652784"/>
            <a:ext cx="6620653" cy="5094397"/>
          </a:xfrm>
          <a:custGeom>
            <a:avLst/>
            <a:gdLst/>
            <a:ahLst/>
            <a:cxnLst/>
            <a:rect l="l" t="t" r="r" b="b"/>
            <a:pathLst>
              <a:path w="6620653" h="5094397">
                <a:moveTo>
                  <a:pt x="0" y="0"/>
                </a:moveTo>
                <a:lnTo>
                  <a:pt x="6620653" y="0"/>
                </a:lnTo>
                <a:lnTo>
                  <a:pt x="6620653" y="5094396"/>
                </a:lnTo>
                <a:lnTo>
                  <a:pt x="0" y="50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14450"/>
            <a:ext cx="14133529" cy="152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4"/>
              </a:lnSpc>
            </a:pPr>
            <a:r>
              <a:rPr lang="en-US" sz="12364" spc="-593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Realizacija projekta (1)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107" y="5181600"/>
            <a:ext cx="8115300" cy="178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6"/>
              </a:lnSpc>
            </a:pPr>
            <a:r>
              <a:rPr lang="en-US" sz="4253" b="1">
                <a:solidFill>
                  <a:srgbClr val="F4F1EB"/>
                </a:solidFill>
                <a:latin typeface="Aileron Bold"/>
                <a:ea typeface="Aileron Bold"/>
                <a:cs typeface="Aileron Bold"/>
                <a:sym typeface="Aileron Bold"/>
              </a:rPr>
              <a:t>PROJEKT SMO ZAPOČELI ANKETIRANJEM STANOVNIŠTVA...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43630" y="3792359"/>
            <a:ext cx="662065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SMARTATE LI DA BREZNIČKI HUM TREBA IMATI TURISTIČKU KARTU?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06633" y="8836025"/>
            <a:ext cx="66206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44349" y="5095875"/>
            <a:ext cx="41433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805143B-BD43-4EBA-BDBF-920C15D2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4652784"/>
            <a:ext cx="8190310" cy="29195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554045"/>
            <a:ext cx="6377900" cy="4783425"/>
          </a:xfrm>
          <a:custGeom>
            <a:avLst/>
            <a:gdLst/>
            <a:ahLst/>
            <a:cxnLst/>
            <a:rect l="l" t="t" r="r" b="b"/>
            <a:pathLst>
              <a:path w="6377900" h="4783425">
                <a:moveTo>
                  <a:pt x="0" y="0"/>
                </a:moveTo>
                <a:lnTo>
                  <a:pt x="6377900" y="0"/>
                </a:lnTo>
                <a:lnTo>
                  <a:pt x="6377900" y="4783425"/>
                </a:lnTo>
                <a:lnTo>
                  <a:pt x="0" y="478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14450"/>
            <a:ext cx="14623167" cy="152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4"/>
              </a:lnSpc>
            </a:pPr>
            <a:r>
              <a:rPr lang="en-US" sz="12364" spc="-593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Realizacija projekta (2)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2333" y="4398381"/>
            <a:ext cx="9676967" cy="313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4495" b="1" dirty="0">
                <a:solidFill>
                  <a:srgbClr val="F4F1EB"/>
                </a:solidFill>
                <a:latin typeface="Aileron Bold"/>
                <a:ea typeface="Aileron Bold"/>
                <a:cs typeface="Aileron Bold"/>
                <a:sym typeface="Aileron Bold"/>
              </a:rPr>
              <a:t>USLIJEDILO JE DETALJNO ISTRAŽIVANJE TURISTIČKOG POTENCIJALA OPĆINE UZ POMOĆ LOKALNIH PODUZETNIKA I STANOVNIKA OPĆINE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0D27F66-5B09-45C3-9586-186E8CC8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452" y="3554045"/>
            <a:ext cx="9337312" cy="4332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43025"/>
            <a:ext cx="14202828" cy="152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35"/>
              </a:lnSpc>
            </a:pPr>
            <a:r>
              <a:rPr lang="en-US" sz="12399" spc="-595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Realizacija projekta (3)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99850" y="4138402"/>
            <a:ext cx="6030264" cy="436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96"/>
              </a:lnSpc>
            </a:pPr>
            <a:r>
              <a:rPr lang="en-US" sz="3941" b="1">
                <a:solidFill>
                  <a:srgbClr val="F4F1EB"/>
                </a:solidFill>
                <a:latin typeface="Aileron Bold"/>
                <a:ea typeface="Aileron Bold"/>
                <a:cs typeface="Aileron Bold"/>
                <a:sym typeface="Aileron Bold"/>
              </a:rPr>
              <a:t>PRIKUPILI SMO INFORMACIJE O SVIM RELEVANTNIM LOKACIJAMA KOJA SU OD KULTURNOG, POVIJESNOG I GEOGRAFSKOG ZNAČENJA.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47016" y="4731062"/>
            <a:ext cx="5755417" cy="316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24"/>
              </a:lnSpc>
            </a:pPr>
            <a:r>
              <a:rPr lang="en-US" sz="3783" b="1">
                <a:solidFill>
                  <a:srgbClr val="F4F1EB"/>
                </a:solidFill>
                <a:latin typeface="Aileron Bold"/>
                <a:ea typeface="Aileron Bold"/>
                <a:cs typeface="Aileron Bold"/>
                <a:sym typeface="Aileron Bold"/>
              </a:rPr>
              <a:t>ODAZIV I SURADNJA S LOKALNOM ZAJEDNICOM (OPG, KUĆE ZA ODMOR,...) BILE SU VELIKA POMOĆ U REALIZACIJI PROJEKTA.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2973C17-4CCB-45E0-97A9-362BDF6E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76322"/>
            <a:ext cx="15877467" cy="56676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80034"/>
            <a:ext cx="15296156" cy="1764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7527" spc="-361">
                <a:solidFill>
                  <a:srgbClr val="3C6AA9"/>
                </a:solidFill>
                <a:latin typeface="Aileron Light"/>
                <a:ea typeface="Aileron Light"/>
                <a:cs typeface="Aileron Light"/>
                <a:sym typeface="Aileron Light"/>
              </a:rPr>
              <a:t>Za sve objekte i odredišta napravili smo topografske znakove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1274181"/>
            <a:ext cx="400214" cy="3086100"/>
            <a:chOff x="0" y="0"/>
            <a:chExt cx="10540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406" cy="812800"/>
            </a:xfrm>
            <a:custGeom>
              <a:avLst/>
              <a:gdLst/>
              <a:ahLst/>
              <a:cxnLst/>
              <a:rect l="l" t="t" r="r" b="b"/>
              <a:pathLst>
                <a:path w="105406" h="812800">
                  <a:moveTo>
                    <a:pt x="0" y="0"/>
                  </a:moveTo>
                  <a:lnTo>
                    <a:pt x="105406" y="0"/>
                  </a:lnTo>
                  <a:lnTo>
                    <a:pt x="1054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6AA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540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 descr="Drvna indrustrija Vuraić"/>
          <p:cNvSpPr/>
          <p:nvPr/>
        </p:nvSpPr>
        <p:spPr>
          <a:xfrm>
            <a:off x="1687823" y="4872744"/>
            <a:ext cx="2273685" cy="2182264"/>
          </a:xfrm>
          <a:custGeom>
            <a:avLst/>
            <a:gdLst/>
            <a:ahLst/>
            <a:cxnLst/>
            <a:rect l="l" t="t" r="r" b="b"/>
            <a:pathLst>
              <a:path w="2273685" h="2182264">
                <a:moveTo>
                  <a:pt x="0" y="0"/>
                </a:moveTo>
                <a:lnTo>
                  <a:pt x="2273685" y="0"/>
                </a:lnTo>
                <a:lnTo>
                  <a:pt x="2273685" y="2182263"/>
                </a:lnTo>
                <a:lnTo>
                  <a:pt x="0" y="218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 descr="Kameni most na Lonji"/>
          <p:cNvSpPr/>
          <p:nvPr/>
        </p:nvSpPr>
        <p:spPr>
          <a:xfrm>
            <a:off x="4256935" y="7368210"/>
            <a:ext cx="2443831" cy="2188189"/>
          </a:xfrm>
          <a:custGeom>
            <a:avLst/>
            <a:gdLst/>
            <a:ahLst/>
            <a:cxnLst/>
            <a:rect l="l" t="t" r="r" b="b"/>
            <a:pathLst>
              <a:path w="2443831" h="2188189">
                <a:moveTo>
                  <a:pt x="0" y="0"/>
                </a:moveTo>
                <a:lnTo>
                  <a:pt x="2443830" y="0"/>
                </a:lnTo>
                <a:lnTo>
                  <a:pt x="2443830" y="2188189"/>
                </a:lnTo>
                <a:lnTo>
                  <a:pt x="0" y="2188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8" name="Freeform 8" descr="Kuća za odmor"/>
          <p:cNvSpPr/>
          <p:nvPr/>
        </p:nvSpPr>
        <p:spPr>
          <a:xfrm>
            <a:off x="6972248" y="4945542"/>
            <a:ext cx="2194115" cy="2121316"/>
          </a:xfrm>
          <a:custGeom>
            <a:avLst/>
            <a:gdLst/>
            <a:ahLst/>
            <a:cxnLst/>
            <a:rect l="l" t="t" r="r" b="b"/>
            <a:pathLst>
              <a:path w="2194115" h="2121316">
                <a:moveTo>
                  <a:pt x="0" y="0"/>
                </a:moveTo>
                <a:lnTo>
                  <a:pt x="2194114" y="0"/>
                </a:lnTo>
                <a:lnTo>
                  <a:pt x="2194114" y="2121316"/>
                </a:lnTo>
                <a:lnTo>
                  <a:pt x="0" y="212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r="-7"/>
            </a:stretch>
          </a:blipFill>
        </p:spPr>
      </p:sp>
      <p:sp>
        <p:nvSpPr>
          <p:cNvPr id="9" name="Freeform 9" descr="Lovački dom"/>
          <p:cNvSpPr/>
          <p:nvPr/>
        </p:nvSpPr>
        <p:spPr>
          <a:xfrm>
            <a:off x="11947340" y="4945542"/>
            <a:ext cx="2102693" cy="2133167"/>
          </a:xfrm>
          <a:custGeom>
            <a:avLst/>
            <a:gdLst/>
            <a:ahLst/>
            <a:cxnLst/>
            <a:rect l="l" t="t" r="r" b="b"/>
            <a:pathLst>
              <a:path w="2102693" h="2133167">
                <a:moveTo>
                  <a:pt x="0" y="0"/>
                </a:moveTo>
                <a:lnTo>
                  <a:pt x="2102693" y="0"/>
                </a:lnTo>
                <a:lnTo>
                  <a:pt x="2102693" y="2133167"/>
                </a:lnTo>
                <a:lnTo>
                  <a:pt x="0" y="2133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 descr="OPG"/>
          <p:cNvSpPr/>
          <p:nvPr/>
        </p:nvSpPr>
        <p:spPr>
          <a:xfrm>
            <a:off x="14545333" y="4945542"/>
            <a:ext cx="2207244" cy="2145932"/>
          </a:xfrm>
          <a:custGeom>
            <a:avLst/>
            <a:gdLst/>
            <a:ahLst/>
            <a:cxnLst/>
            <a:rect l="l" t="t" r="r" b="b"/>
            <a:pathLst>
              <a:path w="2207244" h="2145932">
                <a:moveTo>
                  <a:pt x="0" y="0"/>
                </a:moveTo>
                <a:lnTo>
                  <a:pt x="2207244" y="0"/>
                </a:lnTo>
                <a:lnTo>
                  <a:pt x="2207244" y="2145932"/>
                </a:lnTo>
                <a:lnTo>
                  <a:pt x="0" y="2145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 descr="Pošta"/>
          <p:cNvSpPr/>
          <p:nvPr/>
        </p:nvSpPr>
        <p:spPr>
          <a:xfrm>
            <a:off x="11947340" y="7368210"/>
            <a:ext cx="2169566" cy="2230514"/>
          </a:xfrm>
          <a:custGeom>
            <a:avLst/>
            <a:gdLst/>
            <a:ahLst/>
            <a:cxnLst/>
            <a:rect l="l" t="t" r="r" b="b"/>
            <a:pathLst>
              <a:path w="2169566" h="2230514">
                <a:moveTo>
                  <a:pt x="0" y="0"/>
                </a:moveTo>
                <a:lnTo>
                  <a:pt x="2169566" y="0"/>
                </a:lnTo>
                <a:lnTo>
                  <a:pt x="2169566" y="2230514"/>
                </a:lnTo>
                <a:lnTo>
                  <a:pt x="0" y="2230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 descr="PŠ Šćepanje"/>
          <p:cNvSpPr/>
          <p:nvPr/>
        </p:nvSpPr>
        <p:spPr>
          <a:xfrm>
            <a:off x="9158986" y="7465557"/>
            <a:ext cx="2297387" cy="2188189"/>
          </a:xfrm>
          <a:custGeom>
            <a:avLst/>
            <a:gdLst/>
            <a:ahLst/>
            <a:cxnLst/>
            <a:rect l="l" t="t" r="r" b="b"/>
            <a:pathLst>
              <a:path w="2297387" h="2188189">
                <a:moveTo>
                  <a:pt x="0" y="0"/>
                </a:moveTo>
                <a:lnTo>
                  <a:pt x="2297387" y="0"/>
                </a:lnTo>
                <a:lnTo>
                  <a:pt x="2297387" y="2188189"/>
                </a:lnTo>
                <a:lnTo>
                  <a:pt x="0" y="21881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" r="-11"/>
            </a:stretch>
          </a:blipFill>
        </p:spPr>
      </p:sp>
      <p:sp>
        <p:nvSpPr>
          <p:cNvPr id="13" name="Freeform 13" descr="Ribnjaci"/>
          <p:cNvSpPr/>
          <p:nvPr/>
        </p:nvSpPr>
        <p:spPr>
          <a:xfrm>
            <a:off x="14618567" y="7349155"/>
            <a:ext cx="2070958" cy="2142029"/>
          </a:xfrm>
          <a:custGeom>
            <a:avLst/>
            <a:gdLst/>
            <a:ahLst/>
            <a:cxnLst/>
            <a:rect l="l" t="t" r="r" b="b"/>
            <a:pathLst>
              <a:path w="2070958" h="2142029">
                <a:moveTo>
                  <a:pt x="0" y="0"/>
                </a:moveTo>
                <a:lnTo>
                  <a:pt x="2070959" y="0"/>
                </a:lnTo>
                <a:lnTo>
                  <a:pt x="2070959" y="2142029"/>
                </a:lnTo>
                <a:lnTo>
                  <a:pt x="0" y="21420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" b="-7"/>
            </a:stretch>
          </a:blipFill>
        </p:spPr>
      </p:sp>
      <p:sp>
        <p:nvSpPr>
          <p:cNvPr id="14" name="Freeform 14" descr="Rijeka Lonja"/>
          <p:cNvSpPr/>
          <p:nvPr/>
        </p:nvSpPr>
        <p:spPr>
          <a:xfrm>
            <a:off x="9481259" y="4845233"/>
            <a:ext cx="2127241" cy="2321935"/>
          </a:xfrm>
          <a:custGeom>
            <a:avLst/>
            <a:gdLst/>
            <a:ahLst/>
            <a:cxnLst/>
            <a:rect l="l" t="t" r="r" b="b"/>
            <a:pathLst>
              <a:path w="2127241" h="2321935">
                <a:moveTo>
                  <a:pt x="0" y="0"/>
                </a:moveTo>
                <a:lnTo>
                  <a:pt x="2127241" y="0"/>
                </a:lnTo>
                <a:lnTo>
                  <a:pt x="2127241" y="2321935"/>
                </a:lnTo>
                <a:lnTo>
                  <a:pt x="0" y="2321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" b="-7"/>
            </a:stretch>
          </a:blipFill>
        </p:spPr>
      </p:sp>
      <p:sp>
        <p:nvSpPr>
          <p:cNvPr id="15" name="Freeform 15" descr="Uslužni objekti"/>
          <p:cNvSpPr/>
          <p:nvPr/>
        </p:nvSpPr>
        <p:spPr>
          <a:xfrm>
            <a:off x="1729301" y="7368210"/>
            <a:ext cx="2273685" cy="2230514"/>
          </a:xfrm>
          <a:custGeom>
            <a:avLst/>
            <a:gdLst/>
            <a:ahLst/>
            <a:cxnLst/>
            <a:rect l="l" t="t" r="r" b="b"/>
            <a:pathLst>
              <a:path w="2273685" h="2230514">
                <a:moveTo>
                  <a:pt x="0" y="0"/>
                </a:moveTo>
                <a:lnTo>
                  <a:pt x="2273685" y="0"/>
                </a:lnTo>
                <a:lnTo>
                  <a:pt x="2273685" y="2230514"/>
                </a:lnTo>
                <a:lnTo>
                  <a:pt x="0" y="2230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1" b="-11"/>
            </a:stretch>
          </a:blipFill>
        </p:spPr>
      </p:sp>
      <p:sp>
        <p:nvSpPr>
          <p:cNvPr id="16" name="Freeform 16" descr="Vatrogasni dom"/>
          <p:cNvSpPr/>
          <p:nvPr/>
        </p:nvSpPr>
        <p:spPr>
          <a:xfrm>
            <a:off x="6713463" y="7313188"/>
            <a:ext cx="2376957" cy="2285536"/>
          </a:xfrm>
          <a:custGeom>
            <a:avLst/>
            <a:gdLst/>
            <a:ahLst/>
            <a:cxnLst/>
            <a:rect l="l" t="t" r="r" b="b"/>
            <a:pathLst>
              <a:path w="2376957" h="2285536">
                <a:moveTo>
                  <a:pt x="0" y="0"/>
                </a:moveTo>
                <a:lnTo>
                  <a:pt x="2376957" y="0"/>
                </a:lnTo>
                <a:lnTo>
                  <a:pt x="2376957" y="2285536"/>
                </a:lnTo>
                <a:lnTo>
                  <a:pt x="0" y="2285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 descr="Vidikovac Molve"/>
          <p:cNvSpPr/>
          <p:nvPr/>
        </p:nvSpPr>
        <p:spPr>
          <a:xfrm>
            <a:off x="4452475" y="4872744"/>
            <a:ext cx="2260988" cy="2194115"/>
          </a:xfrm>
          <a:custGeom>
            <a:avLst/>
            <a:gdLst/>
            <a:ahLst/>
            <a:cxnLst/>
            <a:rect l="l" t="t" r="r" b="b"/>
            <a:pathLst>
              <a:path w="2260988" h="2194115">
                <a:moveTo>
                  <a:pt x="0" y="0"/>
                </a:moveTo>
                <a:lnTo>
                  <a:pt x="2260988" y="0"/>
                </a:lnTo>
                <a:lnTo>
                  <a:pt x="2260988" y="2194114"/>
                </a:lnTo>
                <a:lnTo>
                  <a:pt x="0" y="219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" r="-3"/>
            </a:stretch>
          </a:blipFill>
        </p:spPr>
      </p:sp>
      <p:sp>
        <p:nvSpPr>
          <p:cNvPr id="18" name="Freeform 18" descr="Crkva sv. Martina"/>
          <p:cNvSpPr/>
          <p:nvPr/>
        </p:nvSpPr>
        <p:spPr>
          <a:xfrm>
            <a:off x="14545333" y="2694635"/>
            <a:ext cx="2144193" cy="2150598"/>
          </a:xfrm>
          <a:custGeom>
            <a:avLst/>
            <a:gdLst/>
            <a:ahLst/>
            <a:cxnLst/>
            <a:rect l="l" t="t" r="r" b="b"/>
            <a:pathLst>
              <a:path w="2144193" h="2150598">
                <a:moveTo>
                  <a:pt x="0" y="0"/>
                </a:moveTo>
                <a:lnTo>
                  <a:pt x="2144193" y="0"/>
                </a:lnTo>
                <a:lnTo>
                  <a:pt x="2144193" y="2150598"/>
                </a:lnTo>
                <a:lnTo>
                  <a:pt x="0" y="21505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" r="-14"/>
            </a:stretch>
          </a:blipFill>
        </p:spPr>
      </p:sp>
      <p:sp>
        <p:nvSpPr>
          <p:cNvPr id="19" name="Freeform 19" descr="Ribnjaci"/>
          <p:cNvSpPr/>
          <p:nvPr/>
        </p:nvSpPr>
        <p:spPr>
          <a:xfrm rot="10800000">
            <a:off x="14669960" y="7339635"/>
            <a:ext cx="2134010" cy="2207244"/>
          </a:xfrm>
          <a:custGeom>
            <a:avLst/>
            <a:gdLst/>
            <a:ahLst/>
            <a:cxnLst/>
            <a:rect l="l" t="t" r="r" b="b"/>
            <a:pathLst>
              <a:path w="2134010" h="2207244">
                <a:moveTo>
                  <a:pt x="0" y="0"/>
                </a:moveTo>
                <a:lnTo>
                  <a:pt x="2134010" y="0"/>
                </a:lnTo>
                <a:lnTo>
                  <a:pt x="2134010" y="2207244"/>
                </a:lnTo>
                <a:lnTo>
                  <a:pt x="0" y="22072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" b="-7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8237" y="824262"/>
            <a:ext cx="9078835" cy="1988820"/>
            <a:chOff x="0" y="0"/>
            <a:chExt cx="12105114" cy="26517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05114" cy="2651760"/>
            </a:xfrm>
            <a:custGeom>
              <a:avLst/>
              <a:gdLst/>
              <a:ahLst/>
              <a:cxnLst/>
              <a:rect l="l" t="t" r="r" b="b"/>
              <a:pathLst>
                <a:path w="12105114" h="2651760">
                  <a:moveTo>
                    <a:pt x="0" y="0"/>
                  </a:moveTo>
                  <a:lnTo>
                    <a:pt x="12105114" y="0"/>
                  </a:lnTo>
                  <a:lnTo>
                    <a:pt x="12105114" y="2651760"/>
                  </a:lnTo>
                  <a:lnTo>
                    <a:pt x="0" y="26517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12105114" cy="25755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Realizacija projekta (4)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299132" y="6955003"/>
            <a:ext cx="9988868" cy="333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3628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Turistička karta izrađena je u suradnji s tvrtkom Populus.</a:t>
            </a:r>
          </a:p>
          <a:p>
            <a:pPr marL="760095" lvl="1" indent="-380048" algn="l">
              <a:lnSpc>
                <a:spcPts val="3628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760095" lvl="1" indent="-380048" algn="l">
              <a:lnSpc>
                <a:spcPts val="3628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Karta je postavljena na vidljivom mjestu u školskom dvorištu.</a:t>
            </a:r>
          </a:p>
          <a:p>
            <a:pPr marL="760095" lvl="1" indent="-380048" algn="l">
              <a:lnSpc>
                <a:spcPts val="3628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760095" lvl="1" indent="-380048" algn="l">
              <a:lnSpc>
                <a:spcPts val="3628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268</Words>
  <Application>Microsoft Office PowerPoint</Application>
  <PresentationFormat>Prilagođeno</PresentationFormat>
  <Paragraphs>37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20" baseType="lpstr">
      <vt:lpstr>Arial</vt:lpstr>
      <vt:lpstr>Aileron Light</vt:lpstr>
      <vt:lpstr>Calibri</vt:lpstr>
      <vt:lpstr>Aileron Bold</vt:lpstr>
      <vt:lpstr>Aileron</vt:lpstr>
      <vt:lpstr>Calibri (MS)</vt:lpstr>
      <vt:lpstr>Calibri (MS)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Skriveni dragulj u srcu sjeverozapadne Hrvatske. U ovom prekrasnom kraju, spoj povijesti, kulture i prirodnih ljepota samo čeka da ga istražite. Kako bismo olakšali vaše putovanje i omogućili vam da otkrijete sve što naš kraj nudi s ponosom predstavljamo</dc:title>
  <dc:creator>INFO</dc:creator>
  <cp:lastModifiedBy>petra kuzmic</cp:lastModifiedBy>
  <cp:revision>4</cp:revision>
  <cp:lastPrinted>2025-05-27T10:17:10Z</cp:lastPrinted>
  <dcterms:created xsi:type="dcterms:W3CDTF">2006-08-16T00:00:00Z</dcterms:created>
  <dcterms:modified xsi:type="dcterms:W3CDTF">2025-05-27T11:01:18Z</dcterms:modified>
  <dc:identifier>DAGonwarFeY</dc:identifier>
</cp:coreProperties>
</file>