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72" r:id="rId10"/>
    <p:sldId id="266" r:id="rId11"/>
    <p:sldId id="267" r:id="rId12"/>
    <p:sldId id="268" r:id="rId13"/>
    <p:sldId id="270" r:id="rId14"/>
    <p:sldId id="269" r:id="rId15"/>
    <p:sldId id="273" r:id="rId16"/>
    <p:sldId id="264" r:id="rId17"/>
    <p:sldId id="271" r:id="rId18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anjec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10" autoAdjust="0"/>
  </p:normalViewPr>
  <p:slideViewPr>
    <p:cSldViewPr>
      <p:cViewPr varScale="1">
        <p:scale>
          <a:sx n="103" d="100"/>
          <a:sy n="103" d="100"/>
        </p:scale>
        <p:origin x="-20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7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21008-84FE-41DF-A32E-5CE889196BD8}" type="datetimeFigureOut">
              <a:rPr lang="sr-Latn-CS" smtClean="0"/>
              <a:pPr/>
              <a:t>23.4.2014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9C702-B291-4D63-AE97-99B64E5F18E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133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9C702-B291-4D63-AE97-99B64E5F18EA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13AA457-95D9-442E-A66A-7CF3707DF890}" type="datetimeFigureOut">
              <a:rPr lang="hr-HR" smtClean="0"/>
              <a:pPr/>
              <a:t>23.4.2014.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86B00E0-2256-4978-8CE2-E42EA4DE1E7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A457-95D9-442E-A66A-7CF3707DF890}" type="datetimeFigureOut">
              <a:rPr lang="hr-HR" smtClean="0"/>
              <a:pPr/>
              <a:t>23.4.2014.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00E0-2256-4978-8CE2-E42EA4DE1E7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A457-95D9-442E-A66A-7CF3707DF890}" type="datetimeFigureOut">
              <a:rPr lang="hr-HR" smtClean="0"/>
              <a:pPr/>
              <a:t>23.4.2014.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00E0-2256-4978-8CE2-E42EA4DE1E7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A457-95D9-442E-A66A-7CF3707DF890}" type="datetimeFigureOut">
              <a:rPr lang="hr-HR" smtClean="0"/>
              <a:pPr/>
              <a:t>23.4.2014.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00E0-2256-4978-8CE2-E42EA4DE1E7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A457-95D9-442E-A66A-7CF3707DF890}" type="datetimeFigureOut">
              <a:rPr lang="hr-HR" smtClean="0"/>
              <a:pPr/>
              <a:t>23.4.2014.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00E0-2256-4978-8CE2-E42EA4DE1E7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A457-95D9-442E-A66A-7CF3707DF890}" type="datetimeFigureOut">
              <a:rPr lang="hr-HR" smtClean="0"/>
              <a:pPr/>
              <a:t>23.4.2014.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00E0-2256-4978-8CE2-E42EA4DE1E7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A457-95D9-442E-A66A-7CF3707DF890}" type="datetimeFigureOut">
              <a:rPr lang="hr-HR" smtClean="0"/>
              <a:pPr/>
              <a:t>23.4.2014.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00E0-2256-4978-8CE2-E42EA4DE1E7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A457-95D9-442E-A66A-7CF3707DF890}" type="datetimeFigureOut">
              <a:rPr lang="hr-HR" smtClean="0"/>
              <a:pPr/>
              <a:t>23.4.2014.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00E0-2256-4978-8CE2-E42EA4DE1E7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A457-95D9-442E-A66A-7CF3707DF890}" type="datetimeFigureOut">
              <a:rPr lang="hr-HR" smtClean="0"/>
              <a:pPr/>
              <a:t>23.4.2014.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00E0-2256-4978-8CE2-E42EA4DE1E7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A457-95D9-442E-A66A-7CF3707DF890}" type="datetimeFigureOut">
              <a:rPr lang="hr-HR" smtClean="0"/>
              <a:pPr/>
              <a:t>23.4.2014.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00E0-2256-4978-8CE2-E42EA4DE1E7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A457-95D9-442E-A66A-7CF3707DF890}" type="datetimeFigureOut">
              <a:rPr lang="hr-HR" smtClean="0"/>
              <a:pPr/>
              <a:t>23.4.2014.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00E0-2256-4978-8CE2-E42EA4DE1E7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13AA457-95D9-442E-A66A-7CF3707DF890}" type="datetimeFigureOut">
              <a:rPr lang="hr-HR" smtClean="0"/>
              <a:pPr/>
              <a:t>23.4.2014.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86B00E0-2256-4978-8CE2-E42EA4DE1E7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wmf"/><Relationship Id="rId5" Type="http://schemas.openxmlformats.org/officeDocument/2006/relationships/image" Target="../media/image38.jpeg"/><Relationship Id="rId4" Type="http://schemas.openxmlformats.org/officeDocument/2006/relationships/image" Target="../media/image3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emf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/>
          <p:cNvSpPr/>
          <p:nvPr/>
        </p:nvSpPr>
        <p:spPr>
          <a:xfrm>
            <a:off x="4644008" y="2996950"/>
            <a:ext cx="34563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Projekt-</a:t>
            </a:r>
            <a:br>
              <a:rPr lang="hr-HR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hr-HR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Škola u šumi, šuma u školi</a:t>
            </a:r>
            <a:endParaRPr lang="hr-HR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F:\Projekt\Slike-u šumi\1393668965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378" y="188640"/>
            <a:ext cx="26882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699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1331592"/>
          </a:xfrm>
        </p:spPr>
        <p:txBody>
          <a:bodyPr/>
          <a:lstStyle/>
          <a:p>
            <a:pPr marL="68580" indent="0"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>
          <a:xfrm>
            <a:off x="539552" y="1026318"/>
            <a:ext cx="4896544" cy="3203801"/>
          </a:xfrm>
        </p:spPr>
        <p:txBody>
          <a:bodyPr/>
          <a:lstStyle/>
          <a:p>
            <a:r>
              <a:rPr lang="hr-HR" dirty="0" smtClean="0"/>
              <a:t>Kako bi saznali više o tlu izveli smo dva pokusa:</a:t>
            </a:r>
          </a:p>
          <a:p>
            <a:pPr marL="68580" indent="0">
              <a:buNone/>
            </a:pPr>
            <a:endParaRPr lang="hr-HR" dirty="0" smtClean="0"/>
          </a:p>
          <a:p>
            <a:pPr marL="68580" indent="0">
              <a:buNone/>
            </a:pPr>
            <a:r>
              <a:rPr lang="hr-HR" dirty="0" smtClean="0"/>
              <a:t>1.ispitivanje pH vrijednosti pomoću laboratorijskih pomagala</a:t>
            </a:r>
          </a:p>
          <a:p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889859"/>
            <a:ext cx="3120347" cy="2340260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755576" y="4581128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Postignuće:</a:t>
            </a:r>
          </a:p>
          <a:p>
            <a:r>
              <a:rPr lang="hr-HR" dirty="0" smtClean="0"/>
              <a:t>-uzorak svježe zemlje pH 4</a:t>
            </a:r>
          </a:p>
          <a:p>
            <a:r>
              <a:rPr lang="hr-HR" dirty="0" smtClean="0"/>
              <a:t>-uzorak zagađene zemlje pH 8</a:t>
            </a:r>
          </a:p>
          <a:p>
            <a:r>
              <a:rPr lang="hr-HR" dirty="0" smtClean="0"/>
              <a:t>-uzorak pitke vode pH 7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5580112" y="4581128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Sušena zemlja:</a:t>
            </a:r>
          </a:p>
          <a:p>
            <a:r>
              <a:rPr lang="hr-HR" dirty="0" smtClean="0"/>
              <a:t>-ribnjak pH 6</a:t>
            </a:r>
          </a:p>
          <a:p>
            <a:r>
              <a:rPr lang="hr-HR" dirty="0" smtClean="0"/>
              <a:t>-čisto tlo pH 6.5/7</a:t>
            </a:r>
          </a:p>
          <a:p>
            <a:r>
              <a:rPr lang="hr-HR" dirty="0" smtClean="0"/>
              <a:t>-zagađeno tlo pH 8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56356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697023"/>
            <a:ext cx="5244075" cy="393305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701350"/>
            <a:ext cx="4056139" cy="283094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56992"/>
            <a:ext cx="5076056" cy="32066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7193" y="2521294"/>
            <a:ext cx="4556876" cy="399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9155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5690" y="764704"/>
            <a:ext cx="6637467" cy="2880320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2.Pokus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sa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sodom i octom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r>
              <a:rPr lang="hr-HR" dirty="0" smtClean="0">
                <a:solidFill>
                  <a:schemeClr val="tx1"/>
                </a:solidFill>
              </a:rPr>
              <a:t>Postignuće:</a:t>
            </a:r>
          </a:p>
          <a:p>
            <a:pPr marL="457200" indent="-457200"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Žlica suhe zemlje+ žlica octa= tlo se ne pjenuša= kiselo tlo</a:t>
            </a:r>
          </a:p>
          <a:p>
            <a:pPr marL="457200" indent="-457200">
              <a:buAutoNum type="alphaLcParenR"/>
            </a:pPr>
            <a:endParaRPr lang="hr-HR" dirty="0" smtClean="0">
              <a:solidFill>
                <a:schemeClr val="tx1"/>
              </a:solidFill>
            </a:endParaRPr>
          </a:p>
          <a:p>
            <a:pPr marL="457200" indent="-457200"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Žlica mokre zemlje+ prstohvat sode= </a:t>
            </a:r>
            <a:r>
              <a:rPr lang="fi-FI" dirty="0">
                <a:solidFill>
                  <a:schemeClr val="tx1"/>
                </a:solidFill>
              </a:rPr>
              <a:t>tlo se 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>
                <a:solidFill>
                  <a:schemeClr val="tx1"/>
                </a:solidFill>
              </a:rPr>
              <a:t>pjenuša= </a:t>
            </a:r>
            <a:r>
              <a:rPr lang="hr-HR" dirty="0" smtClean="0">
                <a:solidFill>
                  <a:schemeClr val="tx1"/>
                </a:solidFill>
              </a:rPr>
              <a:t>vrlo kiselo tlo= vrijednost ispod 5.0 pH</a:t>
            </a:r>
            <a:endParaRPr lang="fi-FI" dirty="0">
              <a:solidFill>
                <a:schemeClr val="tx1"/>
              </a:solidFill>
            </a:endParaRPr>
          </a:p>
          <a:p>
            <a:pPr marL="457200" indent="-457200">
              <a:buAutoNum type="alphaLcParenR"/>
            </a:pPr>
            <a:endParaRPr lang="hr-HR" dirty="0">
              <a:solidFill>
                <a:schemeClr val="tx1"/>
              </a:solidFill>
            </a:endParaRPr>
          </a:p>
          <a:p>
            <a:pPr marL="457200" indent="-457200">
              <a:buAutoNum type="alphaLcParenR"/>
            </a:pPr>
            <a:endParaRPr lang="hr-HR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756" y="3888815"/>
            <a:ext cx="3753844" cy="264308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3191" y="3888815"/>
            <a:ext cx="2435273" cy="263652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3286" y="3888814"/>
            <a:ext cx="2316713" cy="263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8575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272808" cy="112193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Zašto određujemo pH vrijednost</a:t>
            </a:r>
            <a:br>
              <a:rPr lang="hr-HR" dirty="0" smtClean="0"/>
            </a:br>
            <a:r>
              <a:rPr lang="hr-HR" dirty="0"/>
              <a:t> </a:t>
            </a:r>
            <a:r>
              <a:rPr lang="hr-HR" dirty="0" smtClean="0"/>
              <a:t>                   tla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916832"/>
            <a:ext cx="8072164" cy="4248472"/>
          </a:xfrm>
        </p:spPr>
        <p:txBody>
          <a:bodyPr/>
          <a:lstStyle/>
          <a:p>
            <a:r>
              <a:rPr lang="hr-HR" dirty="0" smtClean="0"/>
              <a:t>Pojam pH vrijednosti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dirty="0" smtClean="0"/>
              <a:t>vezan je za određivanje kiselosti tla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dirty="0" smtClean="0"/>
              <a:t>negativni logaritam koncentracije iona vodika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dirty="0"/>
              <a:t>m</a:t>
            </a:r>
            <a:r>
              <a:rPr lang="hr-HR" dirty="0" smtClean="0"/>
              <a:t>jeri se skalom od 1-10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dirty="0" smtClean="0"/>
              <a:t>Ispod 7.0 – kiselo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dirty="0" smtClean="0"/>
              <a:t>7.0 – neutralno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dirty="0" smtClean="0"/>
              <a:t>Iznad 7.0 - lužnato</a:t>
            </a:r>
          </a:p>
          <a:p>
            <a:pPr marL="342900" indent="-342900"/>
            <a:endParaRPr lang="hr-HR" dirty="0" smtClean="0"/>
          </a:p>
          <a:p>
            <a:pPr marL="342900" indent="-342900">
              <a:buFont typeface="Arial" pitchFamily="34" charset="0"/>
              <a:buChar char="•"/>
            </a:pPr>
            <a:endParaRPr lang="hr-HR" dirty="0" smtClean="0"/>
          </a:p>
          <a:p>
            <a:pPr marL="342900" indent="-342900">
              <a:buFont typeface="Arial" pitchFamily="34" charset="0"/>
              <a:buChar char="•"/>
            </a:pPr>
            <a:endParaRPr lang="hr-HR" dirty="0" smtClean="0"/>
          </a:p>
          <a:p>
            <a:pPr marL="342900" indent="-342900">
              <a:buFont typeface="Arial" pitchFamily="34" charset="0"/>
              <a:buChar char="•"/>
            </a:pPr>
            <a:endParaRPr lang="hr-HR" dirty="0"/>
          </a:p>
          <a:p>
            <a:pPr marL="342900" indent="-342900">
              <a:buFont typeface="Arial" pitchFamily="34" charset="0"/>
              <a:buChar char="•"/>
            </a:pP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026" name="Picture 2" descr="F:\ph\p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40968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ph\ph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90935"/>
            <a:ext cx="131281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985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3" y="764704"/>
            <a:ext cx="7665913" cy="1362075"/>
          </a:xfrm>
        </p:spPr>
        <p:txBody>
          <a:bodyPr/>
          <a:lstStyle/>
          <a:p>
            <a:pPr algn="ctr"/>
            <a:r>
              <a:rPr lang="hr-HR" dirty="0" smtClean="0"/>
              <a:t>Vrijeme razgradnje  pojedinih</a:t>
            </a:r>
            <a:br>
              <a:rPr lang="hr-HR" dirty="0" smtClean="0"/>
            </a:br>
            <a:r>
              <a:rPr lang="hr-HR" dirty="0" smtClean="0"/>
              <a:t>vrsta otpada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43608" y="2420888"/>
            <a:ext cx="6637467" cy="3024336"/>
          </a:xfrm>
        </p:spPr>
        <p:txBody>
          <a:bodyPr>
            <a:normAutofit/>
          </a:bodyPr>
          <a:lstStyle/>
          <a:p>
            <a:r>
              <a:rPr lang="hr-HR" dirty="0" smtClean="0"/>
              <a:t>Plastične vrećice 450-1000 godina</a:t>
            </a:r>
          </a:p>
          <a:p>
            <a:r>
              <a:rPr lang="hr-HR" dirty="0" smtClean="0"/>
              <a:t>Plastične boce 100-1000 godina</a:t>
            </a:r>
          </a:p>
          <a:p>
            <a:r>
              <a:rPr lang="hr-HR" noProof="1" smtClean="0"/>
              <a:t>Filter</a:t>
            </a:r>
            <a:r>
              <a:rPr lang="hr-HR" dirty="0" smtClean="0"/>
              <a:t>  cigareta 1-2 godina</a:t>
            </a:r>
          </a:p>
          <a:p>
            <a:r>
              <a:rPr lang="hr-HR" dirty="0" smtClean="0"/>
              <a:t>Limenka 10-100 godina</a:t>
            </a:r>
          </a:p>
          <a:p>
            <a:r>
              <a:rPr lang="hr-HR" dirty="0" smtClean="0"/>
              <a:t>Papirnati rupčić 3 mjeseca</a:t>
            </a:r>
          </a:p>
          <a:p>
            <a:r>
              <a:rPr lang="hr-HR" dirty="0" smtClean="0"/>
              <a:t>Sintetička odjeća 1000 godina</a:t>
            </a:r>
          </a:p>
          <a:p>
            <a:r>
              <a:rPr lang="hr-HR" dirty="0" smtClean="0"/>
              <a:t>Novine 3-12 mjeseci</a:t>
            </a:r>
          </a:p>
          <a:p>
            <a:r>
              <a:rPr lang="hr-HR" dirty="0" smtClean="0"/>
              <a:t>Odgrisci jabuke 3-6 mjeseci </a:t>
            </a:r>
            <a:endParaRPr lang="hr-HR" dirty="0"/>
          </a:p>
        </p:txBody>
      </p:sp>
      <p:pic>
        <p:nvPicPr>
          <p:cNvPr id="1026" name="Picture 2" descr="C:\Users\informatika\AppData\Local\Microsoft\Windows\Temporary Internet Files\Content.IE5\O23XKOXB\MC90029799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71409"/>
            <a:ext cx="1638605" cy="10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nformatika\AppData\Local\Microsoft\Windows\Temporary Internet Files\Content.IE5\WLSTNK58\MP90040369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0667" y="2662739"/>
            <a:ext cx="1996856" cy="2496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informatika\AppData\Local\Microsoft\Windows\Temporary Internet Files\Content.IE5\LQOMB4A5\MC90029095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0153" y="4802219"/>
            <a:ext cx="1490804" cy="164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nformatika\AppData\Local\Microsoft\Windows\Temporary Internet Files\Content.IE5\WLSTNK58\MP90040315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1903" y="3092283"/>
            <a:ext cx="1976648" cy="17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nformatika\AppData\Local\Microsoft\Windows\Temporary Internet Files\Content.IE5\O23XKOXB\MC90039817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5794" y="4678221"/>
            <a:ext cx="1801812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940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24744" cy="1143000"/>
          </a:xfrm>
        </p:spPr>
        <p:txBody>
          <a:bodyPr/>
          <a:lstStyle/>
          <a:p>
            <a:pPr algn="ctr"/>
            <a:r>
              <a:rPr lang="hr-HR" dirty="0" smtClean="0"/>
              <a:t>Napravili smo i plakate...</a:t>
            </a:r>
            <a:endParaRPr lang="hr-HR" dirty="0"/>
          </a:p>
        </p:txBody>
      </p:sp>
      <p:pic>
        <p:nvPicPr>
          <p:cNvPr id="1026" name="Picture 2" descr="F:\plakati\P40902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562602" cy="290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plakati\P40902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92896"/>
            <a:ext cx="3039801" cy="405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plakati\P4090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350" y="2824752"/>
            <a:ext cx="2750989" cy="372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plakati\P40902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0146" y="1988840"/>
            <a:ext cx="2673156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340768"/>
            <a:ext cx="822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dirty="0" smtClean="0"/>
              <a:t>Napravili smo plakate na teme: </a:t>
            </a:r>
            <a:r>
              <a:rPr lang="hr-HR" cap="small" dirty="0" smtClean="0">
                <a:latin typeface="Arial" pitchFamily="34" charset="0"/>
              </a:rPr>
              <a:t>ŠUMA, BILJNI SVIJET I ŽIVOTINJSKI SVIJET U ŠUMAMA TE ŠUME I VRSTE TLA</a:t>
            </a:r>
            <a:endParaRPr lang="hr-HR" cap="small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240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5040678" cy="901904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Šume u našem kraju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Naša škola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OŠ Breznički Hum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uključila se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u globalnu ekološku akciju </a:t>
            </a:r>
            <a:r>
              <a:rPr lang="hr-HR" b="1" i="1" dirty="0" smtClean="0">
                <a:solidFill>
                  <a:schemeClr val="accent1">
                    <a:lumMod val="75000"/>
                  </a:schemeClr>
                </a:solidFill>
              </a:rPr>
              <a:t>Zelena čistka 2014</a:t>
            </a:r>
            <a:r>
              <a:rPr lang="hr-HR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Pokazat ćemo koliko nam je važan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okoliš i šume</a:t>
            </a:r>
            <a:r>
              <a:rPr lang="pl-PL" dirty="0" smtClean="0"/>
              <a:t>!</a:t>
            </a:r>
            <a:endParaRPr lang="hr-HR" dirty="0"/>
          </a:p>
        </p:txBody>
      </p:sp>
      <p:pic>
        <p:nvPicPr>
          <p:cNvPr id="5" name="Rezervirano mjesto sadržaja 4" descr="skola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988840"/>
            <a:ext cx="3031166" cy="2273374"/>
          </a:xfrm>
        </p:spPr>
      </p:pic>
      <p:pic>
        <p:nvPicPr>
          <p:cNvPr id="6" name="Slika 5" descr="su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564904"/>
            <a:ext cx="3703439" cy="2054296"/>
          </a:xfrm>
          <a:prstGeom prst="rect">
            <a:avLst/>
          </a:prstGeom>
        </p:spPr>
      </p:pic>
      <p:pic>
        <p:nvPicPr>
          <p:cNvPr id="7" name="Slika 6" descr="sume  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861048"/>
            <a:ext cx="2645063" cy="170441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19200"/>
            <a:ext cx="1273175" cy="122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08912" cy="3508977"/>
          </a:xfrm>
        </p:spPr>
        <p:txBody>
          <a:bodyPr/>
          <a:lstStyle/>
          <a:p>
            <a:pPr marL="68580" indent="0">
              <a:buNone/>
            </a:pPr>
            <a:r>
              <a:rPr lang="hr-HR" dirty="0" smtClean="0"/>
              <a:t>5. Razred OŠ Breznički Hum</a:t>
            </a:r>
          </a:p>
          <a:p>
            <a:pPr marL="68580" indent="0">
              <a:buNone/>
            </a:pPr>
            <a:endParaRPr lang="hr-HR" dirty="0" smtClean="0"/>
          </a:p>
          <a:p>
            <a:pPr marL="68580" indent="0">
              <a:buNone/>
            </a:pPr>
            <a:r>
              <a:rPr lang="hr-HR" dirty="0" smtClean="0"/>
              <a:t>Ovo nije kraj našeg projekta, svojim ćemo  aktivnostima u školi i široj zajednici nastojati probuditi još jaču svijest o očuvanju šuma i okoliša u kojem živimo.</a:t>
            </a:r>
          </a:p>
          <a:p>
            <a:pPr marL="68580" indent="0">
              <a:buNone/>
            </a:pPr>
            <a:r>
              <a:rPr lang="hr-HR" dirty="0" smtClean="0"/>
              <a:t> </a:t>
            </a:r>
            <a:r>
              <a:rPr lang="hr-HR" dirty="0" smtClean="0"/>
              <a:t>   … za </a:t>
            </a:r>
            <a:r>
              <a:rPr lang="hr-HR" smtClean="0"/>
              <a:t>bolje sutra sviju nas!</a:t>
            </a:r>
            <a:endParaRPr lang="hr-HR" dirty="0" smtClean="0"/>
          </a:p>
        </p:txBody>
      </p:sp>
      <p:pic>
        <p:nvPicPr>
          <p:cNvPr id="2050" name="Picture 2" descr="F:\crtezi suma\Šuma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8739" y="1124744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0894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785794"/>
            <a:ext cx="7024744" cy="1337934"/>
          </a:xfrm>
        </p:spPr>
        <p:txBody>
          <a:bodyPr>
            <a:noAutofit/>
          </a:bodyPr>
          <a:lstStyle/>
          <a:p>
            <a:r>
              <a:rPr lang="hr-HR" sz="2800" b="1" dirty="0" smtClean="0"/>
              <a:t>U sklopu našeg razrednog projekta o šumama,odlučili smo se uključiti u ovaj projekt</a:t>
            </a: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1393379"/>
          </a:xfrm>
        </p:spPr>
        <p:txBody>
          <a:bodyPr/>
          <a:lstStyle/>
          <a:p>
            <a:r>
              <a:rPr lang="hr-HR" dirty="0" smtClean="0"/>
              <a:t>Naš cilj je približiti drugima spoznaju koliko su šume </a:t>
            </a:r>
            <a:r>
              <a:rPr lang="hr-HR" dirty="0" smtClean="0"/>
              <a:t>vrijedne </a:t>
            </a:r>
            <a:r>
              <a:rPr lang="hr-HR" dirty="0" smtClean="0"/>
              <a:t>te da ih trebamo čuvati, a ne zagađivati</a:t>
            </a:r>
            <a:endParaRPr lang="hr-HR" dirty="0"/>
          </a:p>
        </p:txBody>
      </p:sp>
      <p:pic>
        <p:nvPicPr>
          <p:cNvPr id="2050" name="Picture 2" descr="C:\Users\Informatika\AppData\Local\Microsoft\Windows\Temporary Internet Files\Content.IE5\0WQ8UIA5\MP90039962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312368" cy="264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4139952" y="4437111"/>
            <a:ext cx="381642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Želimo da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ljudi, 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a posebno djeca upoznaju šumu i njezine vrijednosti!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24722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1913216"/>
            <a:ext cx="6777317" cy="2016224"/>
          </a:xfrm>
        </p:spPr>
        <p:txBody>
          <a:bodyPr>
            <a:normAutofit/>
          </a:bodyPr>
          <a:lstStyle/>
          <a:p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Ž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ivotna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zajednica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biljaka i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šumskih životinja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Smatraju se savršenom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ekološkom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tvornicom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te idealnim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staništem za brojni živi svijet </a:t>
            </a:r>
            <a:endParaRPr lang="hr-HR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azlikuju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se s obzirom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na klimu, vrstu tla i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reljef</a:t>
            </a:r>
            <a:endParaRPr lang="hr-H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3347864" y="764704"/>
            <a:ext cx="1973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ŠUME</a:t>
            </a:r>
            <a:endParaRPr lang="hr-H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 descr="C:\Users\Informatika\AppData\Local\Microsoft\Windows\Temporary Internet Files\Content.IE5\CR9LFKXN\MP90044874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4309"/>
            <a:ext cx="3815916" cy="2543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378904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Kako bi više saznali o šumi i sami smo </a:t>
            </a:r>
            <a:r>
              <a:rPr lang="hr-HR" dirty="0" smtClean="0"/>
              <a:t>ju </a:t>
            </a:r>
            <a:r>
              <a:rPr lang="hr-HR" dirty="0" smtClean="0"/>
              <a:t>posjetili! </a:t>
            </a:r>
            <a:endParaRPr lang="hr-HR" dirty="0"/>
          </a:p>
        </p:txBody>
      </p:sp>
      <p:pic>
        <p:nvPicPr>
          <p:cNvPr id="5" name="Picture 2" descr="C:\Users\Kranjec\Pictures\2014-03-01 Šuma\Šuma 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533" y="4474761"/>
            <a:ext cx="195072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ranjec\Pictures\2014-03-01 Šuma\Šuma 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2160" y="4869160"/>
            <a:ext cx="195072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84462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83568" y="548680"/>
            <a:ext cx="3888432" cy="4464496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Nekada su zauzimale preko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80%</a:t>
            </a:r>
            <a:r>
              <a:rPr lang="hr-HR" dirty="0" smtClean="0"/>
              <a:t>, a danas pokrivaju tek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33% </a:t>
            </a:r>
            <a:r>
              <a:rPr lang="hr-HR" dirty="0" smtClean="0"/>
              <a:t>našeg </a:t>
            </a:r>
            <a:r>
              <a:rPr lang="hr-HR" dirty="0" smtClean="0"/>
              <a:t>kontinenta</a:t>
            </a:r>
            <a:endParaRPr lang="hr-HR" dirty="0" smtClean="0"/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Hrvatska pripada šumovitijim zemljama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Europe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s više od 0,50 ha po stanovniku, a šume su jedno od njenih najvećih nacionalnih bogatstava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Informatika\AppData\Local\Microsoft\Windows\Temporary Internet Files\Content.IE5\4RE2M421\MC900407620[1].wm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3085382" cy="285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avni poveznik sa strelicom 4"/>
          <p:cNvCxnSpPr/>
          <p:nvPr/>
        </p:nvCxnSpPr>
        <p:spPr>
          <a:xfrm>
            <a:off x="4139952" y="2984856"/>
            <a:ext cx="2088232" cy="660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655680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43608" y="1400002"/>
            <a:ext cx="3057148" cy="1728192"/>
          </a:xfrm>
        </p:spPr>
        <p:txBody>
          <a:bodyPr>
            <a:noAutofit/>
          </a:bodyPr>
          <a:lstStyle/>
          <a:p>
            <a:r>
              <a:rPr lang="hr-HR" sz="2800" b="0" dirty="0"/>
              <a:t>Šuma je životna zajednica drveća, grmlja i </a:t>
            </a:r>
            <a:r>
              <a:rPr lang="hr-HR" sz="2800" dirty="0"/>
              <a:t>šumskih životinja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Neke od životinja koje žive u šumama su :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1032221" y="476672"/>
            <a:ext cx="6319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Životinjski svijet</a:t>
            </a:r>
            <a:endParaRPr lang="hr-H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C:\Users\Informatika\AppData\Local\Microsoft\Windows\Temporary Internet Files\Content.IE5\0WQ8UIA5\MP900401083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1348131" cy="202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nformatika\AppData\Local\Microsoft\Windows\Temporary Internet Files\Content.IE5\4RE2M421\MP90044838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67219"/>
            <a:ext cx="2390808" cy="19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nformatika\AppData\Local\Microsoft\Windows\Temporary Internet Files\Content.IE5\CR9LFKXN\MP90040721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63764"/>
            <a:ext cx="1760972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10" descr="lisica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1142976" y="3214686"/>
            <a:ext cx="2316154" cy="1541690"/>
          </a:xfrm>
        </p:spPr>
      </p:pic>
      <p:pic>
        <p:nvPicPr>
          <p:cNvPr id="12" name="Picture 11" descr="ze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22" y="3929066"/>
            <a:ext cx="2667002" cy="1600201"/>
          </a:xfrm>
          <a:prstGeom prst="rect">
            <a:avLst/>
          </a:prstGeom>
        </p:spPr>
      </p:pic>
      <p:pic>
        <p:nvPicPr>
          <p:cNvPr id="13" name="Picture 12" descr="bubamar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43042" y="4572008"/>
            <a:ext cx="1588718" cy="15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28201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8596" y="2214554"/>
            <a:ext cx="3419856" cy="2214578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</a:rPr>
              <a:t>U listopadnim šumama prevladavaju:</a:t>
            </a:r>
            <a:endParaRPr lang="hr-HR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</a:rPr>
              <a:t>j</a:t>
            </a:r>
            <a:r>
              <a:rPr lang="hr-HR" sz="2800" b="1" dirty="0" smtClean="0">
                <a:solidFill>
                  <a:schemeClr val="accent1">
                    <a:lumMod val="75000"/>
                  </a:schemeClr>
                </a:solidFill>
              </a:rPr>
              <a:t>asen, kesten, hrast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, itd...</a:t>
            </a:r>
            <a:endParaRPr lang="pl-PL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84" y="1000108"/>
            <a:ext cx="433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BILJNI SVIJET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071934" y="2000240"/>
            <a:ext cx="3419856" cy="233001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U vazdazelenim šumama prevladavaju:</a:t>
            </a:r>
          </a:p>
          <a:p>
            <a:pPr>
              <a:buNone/>
            </a:pP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hr-HR" sz="2800" b="1" dirty="0" smtClean="0">
                <a:solidFill>
                  <a:schemeClr val="accent1">
                    <a:lumMod val="75000"/>
                  </a:schemeClr>
                </a:solidFill>
              </a:rPr>
              <a:t>mreke, jele, bor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, itd...</a:t>
            </a:r>
            <a:endParaRPr lang="hr-H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10" descr="240px-Chestnu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357694"/>
            <a:ext cx="2634178" cy="2140270"/>
          </a:xfrm>
          <a:prstGeom prst="rect">
            <a:avLst/>
          </a:prstGeom>
        </p:spPr>
      </p:pic>
      <p:pic>
        <p:nvPicPr>
          <p:cNvPr id="12" name="Picture 11" descr="bor5jb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3857628"/>
            <a:ext cx="2532058" cy="1893979"/>
          </a:xfrm>
          <a:prstGeom prst="rect">
            <a:avLst/>
          </a:prstGeom>
        </p:spPr>
      </p:pic>
      <p:pic>
        <p:nvPicPr>
          <p:cNvPr id="13" name="Picture 12" descr="smreka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4286256"/>
            <a:ext cx="3000396" cy="225029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85786" y="571480"/>
            <a:ext cx="3643338" cy="3929090"/>
          </a:xfrm>
        </p:spPr>
        <p:txBody>
          <a:bodyPr>
            <a:noAutofit/>
          </a:bodyPr>
          <a:lstStyle/>
          <a:p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 Šumsko voće su također biljke koje pripadaju šumi:</a:t>
            </a:r>
          </a:p>
          <a:p>
            <a:pPr>
              <a:buNone/>
            </a:pP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hr-HR" sz="2800" b="1" dirty="0" smtClean="0">
                <a:solidFill>
                  <a:schemeClr val="accent1">
                    <a:lumMod val="75000"/>
                  </a:schemeClr>
                </a:solidFill>
              </a:rPr>
              <a:t>orovnica, malina, </a:t>
            </a:r>
            <a:endParaRPr lang="hr-HR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te ostale vrste 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šumskog 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voća...</a:t>
            </a:r>
            <a:endParaRPr lang="hr-H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Šumsko-voće-575x383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 rot="1084160">
            <a:off x="4375565" y="1321156"/>
            <a:ext cx="3861009" cy="2571768"/>
          </a:xfrm>
        </p:spPr>
      </p:pic>
      <p:pic>
        <p:nvPicPr>
          <p:cNvPr id="6" name="Picture 5" descr="Mal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523013">
            <a:off x="3773726" y="3178152"/>
            <a:ext cx="4126788" cy="275119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860032" y="620688"/>
            <a:ext cx="3090440" cy="5150734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Saznali smo :</a:t>
            </a:r>
          </a:p>
          <a:p>
            <a:r>
              <a:rPr lang="hr-HR" dirty="0" smtClean="0"/>
              <a:t>Čime se bave šumari</a:t>
            </a:r>
          </a:p>
          <a:p>
            <a:r>
              <a:rPr lang="hr-HR" dirty="0" smtClean="0"/>
              <a:t>Što je šuma i funkcije šuma</a:t>
            </a:r>
          </a:p>
          <a:p>
            <a:r>
              <a:rPr lang="hr-HR" dirty="0" smtClean="0"/>
              <a:t>Kako žive biljke i životinje u šumama</a:t>
            </a:r>
          </a:p>
          <a:p>
            <a:r>
              <a:rPr lang="hr-HR" dirty="0" smtClean="0"/>
              <a:t>Kako se trebamo ponašati u šumi</a:t>
            </a:r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043608" y="980728"/>
            <a:ext cx="3298784" cy="1517904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Dana </a:t>
            </a:r>
            <a:r>
              <a:rPr lang="hr-HR" dirty="0" smtClean="0"/>
              <a:t>26.3.2014. godine,</a:t>
            </a:r>
            <a:endParaRPr lang="hr-HR" dirty="0" smtClean="0"/>
          </a:p>
          <a:p>
            <a:r>
              <a:rPr lang="hr-HR" dirty="0" smtClean="0"/>
              <a:t>u namjeri da nas bolje upozna </a:t>
            </a:r>
            <a:r>
              <a:rPr lang="hr-HR" dirty="0" smtClean="0"/>
              <a:t>sa </a:t>
            </a:r>
            <a:r>
              <a:rPr lang="hr-HR" dirty="0" smtClean="0"/>
              <a:t>šumom i njezinim </a:t>
            </a:r>
            <a:r>
              <a:rPr lang="hr-HR" dirty="0" smtClean="0"/>
              <a:t>vrijednostima,</a:t>
            </a:r>
            <a:endParaRPr lang="hr-HR" dirty="0" smtClean="0"/>
          </a:p>
          <a:p>
            <a:r>
              <a:rPr lang="hr-HR" dirty="0" smtClean="0"/>
              <a:t>u posjet nam je došla šumarica Emilija Seidl iz udruge Hrvatskih šuma ,,Koprivnica”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779876"/>
            <a:ext cx="3384376" cy="276189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9827" y="3356992"/>
            <a:ext cx="3456384" cy="256565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203" y="4293096"/>
            <a:ext cx="2771800" cy="1974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755576" y="1700808"/>
            <a:ext cx="3419856" cy="3493008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Vrste tla:</a:t>
            </a:r>
          </a:p>
          <a:p>
            <a:pPr>
              <a:buNone/>
            </a:pPr>
            <a:r>
              <a:rPr lang="hr-HR" dirty="0" smtClean="0"/>
              <a:t>-ilovača</a:t>
            </a:r>
          </a:p>
          <a:p>
            <a:pPr>
              <a:buNone/>
            </a:pPr>
            <a:r>
              <a:rPr lang="hr-HR" dirty="0" smtClean="0"/>
              <a:t>-crnica</a:t>
            </a:r>
          </a:p>
          <a:p>
            <a:pPr>
              <a:buNone/>
            </a:pPr>
            <a:r>
              <a:rPr lang="hr-HR" dirty="0" smtClean="0"/>
              <a:t>-crvenica</a:t>
            </a:r>
          </a:p>
          <a:p>
            <a:pPr>
              <a:buNone/>
            </a:pPr>
            <a:r>
              <a:rPr lang="hr-HR" dirty="0" smtClean="0"/>
              <a:t>-glineno tlo</a:t>
            </a:r>
          </a:p>
          <a:p>
            <a:pPr>
              <a:buNone/>
            </a:pPr>
            <a:r>
              <a:rPr lang="hr-HR" dirty="0" smtClean="0"/>
              <a:t>-pješčano tlo</a:t>
            </a:r>
          </a:p>
          <a:p>
            <a:pPr>
              <a:buNone/>
            </a:pPr>
            <a:r>
              <a:rPr lang="hr-HR" dirty="0" smtClean="0"/>
              <a:t> </a:t>
            </a:r>
          </a:p>
          <a:p>
            <a:pPr>
              <a:buNone/>
            </a:pPr>
            <a:r>
              <a:rPr lang="hr-HR" dirty="0" smtClean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93096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7092" y="1752430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75918"/>
            <a:ext cx="3330264" cy="22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52057" y="692696"/>
            <a:ext cx="3384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VRSTE TLA</a:t>
            </a:r>
            <a:endParaRPr lang="hr-H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450</TotalTime>
  <Words>528</Words>
  <Application>Microsoft Office PowerPoint</Application>
  <PresentationFormat>Prikaz na zaslonu (4:3)</PresentationFormat>
  <Paragraphs>88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Austin</vt:lpstr>
      <vt:lpstr>Slajd 1</vt:lpstr>
      <vt:lpstr>U sklopu našeg razrednog projekta o šumama,odlučili smo se uključiti u ovaj projekt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Zašto određujemo pH vrijednost                     tla</vt:lpstr>
      <vt:lpstr>Vrijeme razgradnje  pojedinih vrsta otpada</vt:lpstr>
      <vt:lpstr>Napravili smo i plakate...</vt:lpstr>
      <vt:lpstr>Šume u našem kraju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Škola u šumi,šuma u školi</dc:title>
  <dc:creator>Informatika</dc:creator>
  <cp:lastModifiedBy>Korisnik</cp:lastModifiedBy>
  <cp:revision>51</cp:revision>
  <dcterms:created xsi:type="dcterms:W3CDTF">2014-04-08T11:44:34Z</dcterms:created>
  <dcterms:modified xsi:type="dcterms:W3CDTF">2014-04-23T09:11:45Z</dcterms:modified>
</cp:coreProperties>
</file>