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6" r:id="rId1"/>
  </p:sldMasterIdLst>
  <p:notesMasterIdLst>
    <p:notesMasterId r:id="rId30"/>
  </p:notesMasterIdLst>
  <p:sldIdLst>
    <p:sldId id="294" r:id="rId2"/>
    <p:sldId id="297" r:id="rId3"/>
    <p:sldId id="310" r:id="rId4"/>
    <p:sldId id="292" r:id="rId5"/>
    <p:sldId id="298" r:id="rId6"/>
    <p:sldId id="257" r:id="rId7"/>
    <p:sldId id="299" r:id="rId8"/>
    <p:sldId id="286" r:id="rId9"/>
    <p:sldId id="262" r:id="rId10"/>
    <p:sldId id="264" r:id="rId11"/>
    <p:sldId id="283" r:id="rId12"/>
    <p:sldId id="270" r:id="rId13"/>
    <p:sldId id="272" r:id="rId14"/>
    <p:sldId id="273" r:id="rId15"/>
    <p:sldId id="274" r:id="rId16"/>
    <p:sldId id="275" r:id="rId17"/>
    <p:sldId id="276" r:id="rId18"/>
    <p:sldId id="277" r:id="rId19"/>
    <p:sldId id="290" r:id="rId20"/>
    <p:sldId id="296" r:id="rId21"/>
    <p:sldId id="301" r:id="rId22"/>
    <p:sldId id="302" r:id="rId23"/>
    <p:sldId id="303" r:id="rId24"/>
    <p:sldId id="304" r:id="rId25"/>
    <p:sldId id="305" r:id="rId26"/>
    <p:sldId id="306" r:id="rId27"/>
    <p:sldId id="307" r:id="rId28"/>
    <p:sldId id="308" r:id="rId29"/>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orisnik" initials="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030A0"/>
  </p:clrMru>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580" autoAdjust="0"/>
    <p:restoredTop sz="86410" autoAdjust="0"/>
  </p:normalViewPr>
  <p:slideViewPr>
    <p:cSldViewPr>
      <p:cViewPr varScale="1">
        <p:scale>
          <a:sx n="46" d="100"/>
          <a:sy n="46" d="100"/>
        </p:scale>
        <p:origin x="-826" y="-8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41" d="100"/>
          <a:sy n="41" d="100"/>
        </p:scale>
        <p:origin x="-2189" y="-7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11-19T16:41:30.121" idx="2">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F0920A-FFA9-4163-B043-B6A9753E1B7D}" type="datetimeFigureOut">
              <a:rPr lang="sr-Latn-CS" smtClean="0"/>
              <a:pPr/>
              <a:t>27.11.2013</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1E192B-328E-4C16-BB31-0BA5012164AD}"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dirty="0"/>
          </a:p>
        </p:txBody>
      </p:sp>
      <p:sp>
        <p:nvSpPr>
          <p:cNvPr id="4" name="Rezervirano mjesto broja slajda 3"/>
          <p:cNvSpPr>
            <a:spLocks noGrp="1"/>
          </p:cNvSpPr>
          <p:nvPr>
            <p:ph type="sldNum" sz="quarter" idx="10"/>
          </p:nvPr>
        </p:nvSpPr>
        <p:spPr/>
        <p:txBody>
          <a:bodyPr/>
          <a:lstStyle/>
          <a:p>
            <a:fld id="{F41E192B-328E-4C16-BB31-0BA5012164AD}" type="slidenum">
              <a:rPr lang="hr-HR" smtClean="0"/>
              <a:pPr/>
              <a:t>2</a:t>
            </a:fld>
            <a:endParaRPr lang="hr-H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r>
              <a:rPr lang="hr-HR" dirty="0" smtClean="0"/>
              <a:t>--</a:t>
            </a:r>
            <a:endParaRPr lang="hr-HR" dirty="0"/>
          </a:p>
        </p:txBody>
      </p:sp>
      <p:sp>
        <p:nvSpPr>
          <p:cNvPr id="4" name="Rezervirano mjesto broja slajda 3"/>
          <p:cNvSpPr>
            <a:spLocks noGrp="1"/>
          </p:cNvSpPr>
          <p:nvPr>
            <p:ph type="sldNum" sz="quarter" idx="10"/>
          </p:nvPr>
        </p:nvSpPr>
        <p:spPr/>
        <p:txBody>
          <a:bodyPr/>
          <a:lstStyle/>
          <a:p>
            <a:fld id="{F41E192B-328E-4C16-BB31-0BA5012164AD}" type="slidenum">
              <a:rPr lang="hr-HR" smtClean="0"/>
              <a:pPr/>
              <a:t>6</a:t>
            </a:fld>
            <a:endParaRPr lang="hr-H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dirty="0"/>
          </a:p>
        </p:txBody>
      </p:sp>
      <p:sp>
        <p:nvSpPr>
          <p:cNvPr id="4" name="Rezervirano mjesto broja slajda 3"/>
          <p:cNvSpPr>
            <a:spLocks noGrp="1"/>
          </p:cNvSpPr>
          <p:nvPr>
            <p:ph type="sldNum" sz="quarter" idx="10"/>
          </p:nvPr>
        </p:nvSpPr>
        <p:spPr/>
        <p:txBody>
          <a:bodyPr/>
          <a:lstStyle/>
          <a:p>
            <a:fld id="{F41E192B-328E-4C16-BB31-0BA5012164AD}" type="slidenum">
              <a:rPr lang="hr-HR" smtClean="0"/>
              <a:pPr/>
              <a:t>9</a:t>
            </a:fld>
            <a:endParaRPr lang="hr-H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dirty="0"/>
          </a:p>
        </p:txBody>
      </p:sp>
      <p:sp>
        <p:nvSpPr>
          <p:cNvPr id="4" name="Rezervirano mjesto broja slajda 3"/>
          <p:cNvSpPr>
            <a:spLocks noGrp="1"/>
          </p:cNvSpPr>
          <p:nvPr>
            <p:ph type="sldNum" sz="quarter" idx="10"/>
          </p:nvPr>
        </p:nvSpPr>
        <p:spPr/>
        <p:txBody>
          <a:bodyPr/>
          <a:lstStyle/>
          <a:p>
            <a:fld id="{F41E192B-328E-4C16-BB31-0BA5012164AD}" type="slidenum">
              <a:rPr lang="hr-HR" smtClean="0"/>
              <a:pPr/>
              <a:t>10</a:t>
            </a:fld>
            <a:endParaRPr lang="hr-H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dirty="0"/>
          </a:p>
        </p:txBody>
      </p:sp>
      <p:sp>
        <p:nvSpPr>
          <p:cNvPr id="4" name="Rezervirano mjesto broja slajda 3"/>
          <p:cNvSpPr>
            <a:spLocks noGrp="1"/>
          </p:cNvSpPr>
          <p:nvPr>
            <p:ph type="sldNum" sz="quarter" idx="10"/>
          </p:nvPr>
        </p:nvSpPr>
        <p:spPr/>
        <p:txBody>
          <a:bodyPr/>
          <a:lstStyle/>
          <a:p>
            <a:fld id="{F41E192B-328E-4C16-BB31-0BA5012164AD}" type="slidenum">
              <a:rPr lang="hr-HR" smtClean="0"/>
              <a:pPr/>
              <a:t>16</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10" name="Pravokutni trokut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Naslov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hr-HR" smtClean="0"/>
              <a:t>Kliknite da biste uredili stil naslova matrice</a:t>
            </a:r>
            <a:endParaRPr kumimoji="0" lang="en-US"/>
          </a:p>
        </p:txBody>
      </p:sp>
      <p:sp>
        <p:nvSpPr>
          <p:cNvPr id="17" name="Podnaslov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r-HR" smtClean="0"/>
              <a:t>Kliknite da biste uredili stil podnaslova matrice</a:t>
            </a:r>
            <a:endParaRPr kumimoji="0" lang="en-US"/>
          </a:p>
        </p:txBody>
      </p:sp>
      <p:grpSp>
        <p:nvGrpSpPr>
          <p:cNvPr id="2" name="Grupa 1"/>
          <p:cNvGrpSpPr/>
          <p:nvPr/>
        </p:nvGrpSpPr>
        <p:grpSpPr>
          <a:xfrm>
            <a:off x="-3765" y="4953000"/>
            <a:ext cx="9147765" cy="1912088"/>
            <a:chOff x="-3765" y="4832896"/>
            <a:chExt cx="9147765" cy="2032192"/>
          </a:xfrm>
        </p:grpSpPr>
        <p:sp>
          <p:nvSpPr>
            <p:cNvPr id="7" name="Prostoručno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Prostoručno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Prostoručno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Ravni poveznik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Rezervirano mjesto datuma 29"/>
          <p:cNvSpPr>
            <a:spLocks noGrp="1"/>
          </p:cNvSpPr>
          <p:nvPr>
            <p:ph type="dt" sz="half" idx="10"/>
          </p:nvPr>
        </p:nvSpPr>
        <p:spPr/>
        <p:txBody>
          <a:bodyPr/>
          <a:lstStyle>
            <a:lvl1pPr>
              <a:defRPr>
                <a:solidFill>
                  <a:srgbClr val="FFFFFF"/>
                </a:solidFill>
              </a:defRPr>
            </a:lvl1pPr>
            <a:extLst/>
          </a:lstStyle>
          <a:p>
            <a:fld id="{39404AFA-3E1E-4DA0-8D23-AFEEA9F3EA72}" type="datetimeFigureOut">
              <a:rPr lang="sr-Latn-CS" smtClean="0"/>
              <a:pPr/>
              <a:t>27.11.2013</a:t>
            </a:fld>
            <a:endParaRPr lang="hr-HR"/>
          </a:p>
        </p:txBody>
      </p:sp>
      <p:sp>
        <p:nvSpPr>
          <p:cNvPr id="19" name="Rezervirano mjesto podnožja 18"/>
          <p:cNvSpPr>
            <a:spLocks noGrp="1"/>
          </p:cNvSpPr>
          <p:nvPr>
            <p:ph type="ftr" sz="quarter" idx="11"/>
          </p:nvPr>
        </p:nvSpPr>
        <p:spPr/>
        <p:txBody>
          <a:bodyPr/>
          <a:lstStyle>
            <a:lvl1pPr>
              <a:defRPr>
                <a:solidFill>
                  <a:schemeClr val="accent1">
                    <a:tint val="20000"/>
                  </a:schemeClr>
                </a:solidFill>
              </a:defRPr>
            </a:lvl1pPr>
            <a:extLst/>
          </a:lstStyle>
          <a:p>
            <a:endParaRPr lang="hr-HR"/>
          </a:p>
        </p:txBody>
      </p:sp>
      <p:sp>
        <p:nvSpPr>
          <p:cNvPr id="27" name="Rezervirano mjesto broja slajda 26"/>
          <p:cNvSpPr>
            <a:spLocks noGrp="1"/>
          </p:cNvSpPr>
          <p:nvPr>
            <p:ph type="sldNum" sz="quarter" idx="12"/>
          </p:nvPr>
        </p:nvSpPr>
        <p:spPr/>
        <p:txBody>
          <a:bodyPr/>
          <a:lstStyle>
            <a:lvl1pPr>
              <a:defRPr>
                <a:solidFill>
                  <a:srgbClr val="FFFFFF"/>
                </a:solidFill>
              </a:defRPr>
            </a:lvl1pPr>
            <a:extLst/>
          </a:lstStyle>
          <a:p>
            <a:fld id="{A7B4F625-09DC-49B0-AFDF-BBAE69DDB563}"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extLst/>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a:xfrm>
            <a:off x="457200" y="1481329"/>
            <a:ext cx="8229600" cy="4386071"/>
          </a:xfrm>
        </p:spPr>
        <p:txBody>
          <a:bodyPr vert="eaVert"/>
          <a:lstStyle>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extLst/>
          </a:lstStyle>
          <a:p>
            <a:fld id="{39404AFA-3E1E-4DA0-8D23-AFEEA9F3EA72}" type="datetimeFigureOut">
              <a:rPr lang="sr-Latn-CS" smtClean="0"/>
              <a:pPr/>
              <a:t>27.11.2013</a:t>
            </a:fld>
            <a:endParaRPr lang="hr-HR"/>
          </a:p>
        </p:txBody>
      </p:sp>
      <p:sp>
        <p:nvSpPr>
          <p:cNvPr id="5" name="Rezervirano mjesto podnožja 4"/>
          <p:cNvSpPr>
            <a:spLocks noGrp="1"/>
          </p:cNvSpPr>
          <p:nvPr>
            <p:ph type="ftr" sz="quarter" idx="11"/>
          </p:nvPr>
        </p:nvSpPr>
        <p:spPr/>
        <p:txBody>
          <a:bodyPr/>
          <a:lstStyle>
            <a:extLst/>
          </a:lstStyle>
          <a:p>
            <a:endParaRPr lang="hr-HR"/>
          </a:p>
        </p:txBody>
      </p:sp>
      <p:sp>
        <p:nvSpPr>
          <p:cNvPr id="6" name="Rezervirano mjesto broja slajda 5"/>
          <p:cNvSpPr>
            <a:spLocks noGrp="1"/>
          </p:cNvSpPr>
          <p:nvPr>
            <p:ph type="sldNum" sz="quarter" idx="12"/>
          </p:nvPr>
        </p:nvSpPr>
        <p:spPr/>
        <p:txBody>
          <a:bodyPr/>
          <a:lstStyle>
            <a:extLst/>
          </a:lstStyle>
          <a:p>
            <a:fld id="{A7B4F625-09DC-49B0-AFDF-BBAE69DDB563}"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844013" y="274640"/>
            <a:ext cx="1777470" cy="5592761"/>
          </a:xfrm>
        </p:spPr>
        <p:txBody>
          <a:bodyPr vert="eaVert"/>
          <a:lstStyle>
            <a:extLst/>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a:xfrm>
            <a:off x="457200" y="274641"/>
            <a:ext cx="6324600" cy="5592760"/>
          </a:xfrm>
        </p:spPr>
        <p:txBody>
          <a:bodyPr vert="eaVert"/>
          <a:lstStyle>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extLst/>
          </a:lstStyle>
          <a:p>
            <a:fld id="{39404AFA-3E1E-4DA0-8D23-AFEEA9F3EA72}" type="datetimeFigureOut">
              <a:rPr lang="sr-Latn-CS" smtClean="0"/>
              <a:pPr/>
              <a:t>27.11.2013</a:t>
            </a:fld>
            <a:endParaRPr lang="hr-HR"/>
          </a:p>
        </p:txBody>
      </p:sp>
      <p:sp>
        <p:nvSpPr>
          <p:cNvPr id="5" name="Rezervirano mjesto podnožja 4"/>
          <p:cNvSpPr>
            <a:spLocks noGrp="1"/>
          </p:cNvSpPr>
          <p:nvPr>
            <p:ph type="ftr" sz="quarter" idx="11"/>
          </p:nvPr>
        </p:nvSpPr>
        <p:spPr/>
        <p:txBody>
          <a:bodyPr/>
          <a:lstStyle>
            <a:extLst/>
          </a:lstStyle>
          <a:p>
            <a:endParaRPr lang="hr-HR"/>
          </a:p>
        </p:txBody>
      </p:sp>
      <p:sp>
        <p:nvSpPr>
          <p:cNvPr id="6" name="Rezervirano mjesto broja slajda 5"/>
          <p:cNvSpPr>
            <a:spLocks noGrp="1"/>
          </p:cNvSpPr>
          <p:nvPr>
            <p:ph type="sldNum" sz="quarter" idx="12"/>
          </p:nvPr>
        </p:nvSpPr>
        <p:spPr/>
        <p:txBody>
          <a:bodyPr/>
          <a:lstStyle>
            <a:extLst/>
          </a:lstStyle>
          <a:p>
            <a:fld id="{A7B4F625-09DC-49B0-AFDF-BBAE69DDB563}"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3" name="Rezervirano mjesto sadržaja 2"/>
          <p:cNvSpPr>
            <a:spLocks noGrp="1"/>
          </p:cNvSpPr>
          <p:nvPr>
            <p:ph idx="1"/>
          </p:nvPr>
        </p:nvSpPr>
        <p:spPr/>
        <p:txBody>
          <a:bodyPr/>
          <a:lstStyle>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extLst/>
          </a:lstStyle>
          <a:p>
            <a:fld id="{39404AFA-3E1E-4DA0-8D23-AFEEA9F3EA72}" type="datetimeFigureOut">
              <a:rPr lang="sr-Latn-CS" smtClean="0"/>
              <a:pPr/>
              <a:t>27.11.2013</a:t>
            </a:fld>
            <a:endParaRPr lang="hr-HR"/>
          </a:p>
        </p:txBody>
      </p:sp>
      <p:sp>
        <p:nvSpPr>
          <p:cNvPr id="5" name="Rezervirano mjesto podnožja 4"/>
          <p:cNvSpPr>
            <a:spLocks noGrp="1"/>
          </p:cNvSpPr>
          <p:nvPr>
            <p:ph type="ftr" sz="quarter" idx="11"/>
          </p:nvPr>
        </p:nvSpPr>
        <p:spPr/>
        <p:txBody>
          <a:bodyPr/>
          <a:lstStyle>
            <a:extLst/>
          </a:lstStyle>
          <a:p>
            <a:endParaRPr lang="hr-HR"/>
          </a:p>
        </p:txBody>
      </p:sp>
      <p:sp>
        <p:nvSpPr>
          <p:cNvPr id="6" name="Rezervirano mjesto broja slajda 5"/>
          <p:cNvSpPr>
            <a:spLocks noGrp="1"/>
          </p:cNvSpPr>
          <p:nvPr>
            <p:ph type="sldNum" sz="quarter" idx="12"/>
          </p:nvPr>
        </p:nvSpPr>
        <p:spPr/>
        <p:txBody>
          <a:bodyPr/>
          <a:lstStyle>
            <a:extLst/>
          </a:lstStyle>
          <a:p>
            <a:fld id="{A7B4F625-09DC-49B0-AFDF-BBAE69DDB563}" type="slidenum">
              <a:rPr lang="hr-HR" smtClean="0"/>
              <a:pPr/>
              <a:t>‹#›</a:t>
            </a:fld>
            <a:endParaRPr lang="hr-HR"/>
          </a:p>
        </p:txBody>
      </p:sp>
      <p:sp>
        <p:nvSpPr>
          <p:cNvPr id="7" name="Naslov 6"/>
          <p:cNvSpPr>
            <a:spLocks noGrp="1"/>
          </p:cNvSpPr>
          <p:nvPr>
            <p:ph type="title"/>
          </p:nvPr>
        </p:nvSpPr>
        <p:spPr/>
        <p:txBody>
          <a:bodyPr rtlCol="0"/>
          <a:lstStyle>
            <a:extLst/>
          </a:lstStyle>
          <a:p>
            <a:r>
              <a:rPr kumimoji="0" lang="hr-HR" smtClean="0"/>
              <a:t>Kliknite da biste uredili stil naslova matrice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hr-HR" smtClean="0"/>
              <a:t>Kliknite da biste uredili stil naslova matrice</a:t>
            </a:r>
            <a:endParaRPr kumimoji="0" lang="en-US"/>
          </a:p>
        </p:txBody>
      </p:sp>
      <p:sp>
        <p:nvSpPr>
          <p:cNvPr id="3" name="Rezervirano mjesto teksta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r-HR" smtClean="0"/>
              <a:t>Kliknite da biste uredili stilove teksta matrice</a:t>
            </a:r>
          </a:p>
        </p:txBody>
      </p:sp>
      <p:sp>
        <p:nvSpPr>
          <p:cNvPr id="4" name="Rezervirano mjesto datuma 3"/>
          <p:cNvSpPr>
            <a:spLocks noGrp="1"/>
          </p:cNvSpPr>
          <p:nvPr>
            <p:ph type="dt" sz="half" idx="10"/>
          </p:nvPr>
        </p:nvSpPr>
        <p:spPr/>
        <p:txBody>
          <a:bodyPr/>
          <a:lstStyle>
            <a:extLst/>
          </a:lstStyle>
          <a:p>
            <a:fld id="{39404AFA-3E1E-4DA0-8D23-AFEEA9F3EA72}" type="datetimeFigureOut">
              <a:rPr lang="sr-Latn-CS" smtClean="0"/>
              <a:pPr/>
              <a:t>27.11.2013</a:t>
            </a:fld>
            <a:endParaRPr lang="hr-HR"/>
          </a:p>
        </p:txBody>
      </p:sp>
      <p:sp>
        <p:nvSpPr>
          <p:cNvPr id="5" name="Rezervirano mjesto podnožja 4"/>
          <p:cNvSpPr>
            <a:spLocks noGrp="1"/>
          </p:cNvSpPr>
          <p:nvPr>
            <p:ph type="ftr" sz="quarter" idx="11"/>
          </p:nvPr>
        </p:nvSpPr>
        <p:spPr/>
        <p:txBody>
          <a:bodyPr/>
          <a:lstStyle>
            <a:extLst/>
          </a:lstStyle>
          <a:p>
            <a:endParaRPr lang="hr-HR"/>
          </a:p>
        </p:txBody>
      </p:sp>
      <p:sp>
        <p:nvSpPr>
          <p:cNvPr id="6" name="Rezervirano mjesto broja slajda 5"/>
          <p:cNvSpPr>
            <a:spLocks noGrp="1"/>
          </p:cNvSpPr>
          <p:nvPr>
            <p:ph type="sldNum" sz="quarter" idx="12"/>
          </p:nvPr>
        </p:nvSpPr>
        <p:spPr/>
        <p:txBody>
          <a:bodyPr/>
          <a:lstStyle>
            <a:extLst/>
          </a:lstStyle>
          <a:p>
            <a:fld id="{A7B4F625-09DC-49B0-AFDF-BBAE69DDB563}" type="slidenum">
              <a:rPr lang="hr-HR" smtClean="0"/>
              <a:pPr/>
              <a:t>‹#›</a:t>
            </a:fld>
            <a:endParaRPr lang="hr-HR"/>
          </a:p>
        </p:txBody>
      </p:sp>
      <p:sp>
        <p:nvSpPr>
          <p:cNvPr id="7" name="Š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Š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3" name="Rezervirano mjesto sadržaja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sadržaja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5" name="Rezervirano mjesto datuma 4"/>
          <p:cNvSpPr>
            <a:spLocks noGrp="1"/>
          </p:cNvSpPr>
          <p:nvPr>
            <p:ph type="dt" sz="half" idx="10"/>
          </p:nvPr>
        </p:nvSpPr>
        <p:spPr/>
        <p:txBody>
          <a:bodyPr/>
          <a:lstStyle>
            <a:extLst/>
          </a:lstStyle>
          <a:p>
            <a:fld id="{39404AFA-3E1E-4DA0-8D23-AFEEA9F3EA72}" type="datetimeFigureOut">
              <a:rPr lang="sr-Latn-CS" smtClean="0"/>
              <a:pPr/>
              <a:t>27.11.2013</a:t>
            </a:fld>
            <a:endParaRPr lang="hr-HR"/>
          </a:p>
        </p:txBody>
      </p:sp>
      <p:sp>
        <p:nvSpPr>
          <p:cNvPr id="6" name="Rezervirano mjesto podnožja 5"/>
          <p:cNvSpPr>
            <a:spLocks noGrp="1"/>
          </p:cNvSpPr>
          <p:nvPr>
            <p:ph type="ftr" sz="quarter" idx="11"/>
          </p:nvPr>
        </p:nvSpPr>
        <p:spPr/>
        <p:txBody>
          <a:bodyPr/>
          <a:lstStyle>
            <a:extLst/>
          </a:lstStyle>
          <a:p>
            <a:endParaRPr lang="hr-HR"/>
          </a:p>
        </p:txBody>
      </p:sp>
      <p:sp>
        <p:nvSpPr>
          <p:cNvPr id="7" name="Rezervirano mjesto broja slajda 6"/>
          <p:cNvSpPr>
            <a:spLocks noGrp="1"/>
          </p:cNvSpPr>
          <p:nvPr>
            <p:ph type="sldNum" sz="quarter" idx="12"/>
          </p:nvPr>
        </p:nvSpPr>
        <p:spPr/>
        <p:txBody>
          <a:bodyPr/>
          <a:lstStyle>
            <a:extLst/>
          </a:lstStyle>
          <a:p>
            <a:fld id="{A7B4F625-09DC-49B0-AFDF-BBAE69DDB563}" type="slidenum">
              <a:rPr lang="hr-HR" smtClean="0"/>
              <a:pPr/>
              <a:t>‹#›</a:t>
            </a:fld>
            <a:endParaRPr lang="hr-HR"/>
          </a:p>
        </p:txBody>
      </p:sp>
      <p:sp>
        <p:nvSpPr>
          <p:cNvPr id="8" name="Naslov 7"/>
          <p:cNvSpPr>
            <a:spLocks noGrp="1"/>
          </p:cNvSpPr>
          <p:nvPr>
            <p:ph type="title"/>
          </p:nvPr>
        </p:nvSpPr>
        <p:spPr/>
        <p:txBody>
          <a:bodyPr rtlCol="0"/>
          <a:lstStyle>
            <a:extLst/>
          </a:lstStyle>
          <a:p>
            <a:r>
              <a:rPr kumimoji="0" lang="hr-HR" smtClean="0"/>
              <a:t>Kliknite da biste uredili stil naslova matrice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8229600" cy="1143000"/>
          </a:xfrm>
        </p:spPr>
        <p:txBody>
          <a:bodyPr anchor="ctr"/>
          <a:lstStyle>
            <a:lvl1pPr>
              <a:defRPr/>
            </a:lvl1pPr>
            <a:extLst/>
          </a:lstStyle>
          <a:p>
            <a:r>
              <a:rPr kumimoji="0" lang="hr-HR" smtClean="0"/>
              <a:t>Kliknite da biste uredili stil naslova matrice</a:t>
            </a:r>
            <a:endParaRPr kumimoji="0" lang="en-US"/>
          </a:p>
        </p:txBody>
      </p:sp>
      <p:sp>
        <p:nvSpPr>
          <p:cNvPr id="3" name="Rezervirano mjesto teksta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r-HR" smtClean="0"/>
              <a:t>Kliknite da biste uredili stilove teksta matrice</a:t>
            </a:r>
          </a:p>
        </p:txBody>
      </p:sp>
      <p:sp>
        <p:nvSpPr>
          <p:cNvPr id="4" name="Rezervirano mjesto teksta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r-HR" smtClean="0"/>
              <a:t>Kliknite da biste uredili stilove teksta matrice</a:t>
            </a:r>
          </a:p>
        </p:txBody>
      </p:sp>
      <p:sp>
        <p:nvSpPr>
          <p:cNvPr id="5" name="Rezervirano mjesto sadržaja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6" name="Rezervirano mjesto sadržaja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7" name="Rezervirano mjesto datuma 6"/>
          <p:cNvSpPr>
            <a:spLocks noGrp="1"/>
          </p:cNvSpPr>
          <p:nvPr>
            <p:ph type="dt" sz="half" idx="10"/>
          </p:nvPr>
        </p:nvSpPr>
        <p:spPr/>
        <p:txBody>
          <a:bodyPr/>
          <a:lstStyle>
            <a:extLst/>
          </a:lstStyle>
          <a:p>
            <a:fld id="{39404AFA-3E1E-4DA0-8D23-AFEEA9F3EA72}" type="datetimeFigureOut">
              <a:rPr lang="sr-Latn-CS" smtClean="0"/>
              <a:pPr/>
              <a:t>27.11.2013</a:t>
            </a:fld>
            <a:endParaRPr lang="hr-HR"/>
          </a:p>
        </p:txBody>
      </p:sp>
      <p:sp>
        <p:nvSpPr>
          <p:cNvPr id="8" name="Rezervirano mjesto podnožja 7"/>
          <p:cNvSpPr>
            <a:spLocks noGrp="1"/>
          </p:cNvSpPr>
          <p:nvPr>
            <p:ph type="ftr" sz="quarter" idx="11"/>
          </p:nvPr>
        </p:nvSpPr>
        <p:spPr/>
        <p:txBody>
          <a:bodyPr/>
          <a:lstStyle>
            <a:extLst/>
          </a:lstStyle>
          <a:p>
            <a:endParaRPr lang="hr-HR"/>
          </a:p>
        </p:txBody>
      </p:sp>
      <p:sp>
        <p:nvSpPr>
          <p:cNvPr id="9" name="Rezervirano mjesto broja slajda 8"/>
          <p:cNvSpPr>
            <a:spLocks noGrp="1"/>
          </p:cNvSpPr>
          <p:nvPr>
            <p:ph type="sldNum" sz="quarter" idx="12"/>
          </p:nvPr>
        </p:nvSpPr>
        <p:spPr/>
        <p:txBody>
          <a:bodyPr/>
          <a:lstStyle>
            <a:extLst/>
          </a:lstStyle>
          <a:p>
            <a:fld id="{A7B4F625-09DC-49B0-AFDF-BBAE69DDB563}"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3" name="Rezervirano mjesto datuma 2"/>
          <p:cNvSpPr>
            <a:spLocks noGrp="1"/>
          </p:cNvSpPr>
          <p:nvPr>
            <p:ph type="dt" sz="half" idx="10"/>
          </p:nvPr>
        </p:nvSpPr>
        <p:spPr/>
        <p:txBody>
          <a:bodyPr/>
          <a:lstStyle>
            <a:extLst/>
          </a:lstStyle>
          <a:p>
            <a:fld id="{39404AFA-3E1E-4DA0-8D23-AFEEA9F3EA72}" type="datetimeFigureOut">
              <a:rPr lang="sr-Latn-CS" smtClean="0"/>
              <a:pPr/>
              <a:t>27.11.2013</a:t>
            </a:fld>
            <a:endParaRPr lang="hr-HR"/>
          </a:p>
        </p:txBody>
      </p:sp>
      <p:sp>
        <p:nvSpPr>
          <p:cNvPr id="4" name="Rezervirano mjesto podnožja 3"/>
          <p:cNvSpPr>
            <a:spLocks noGrp="1"/>
          </p:cNvSpPr>
          <p:nvPr>
            <p:ph type="ftr" sz="quarter" idx="11"/>
          </p:nvPr>
        </p:nvSpPr>
        <p:spPr/>
        <p:txBody>
          <a:bodyPr/>
          <a:lstStyle>
            <a:extLst/>
          </a:lstStyle>
          <a:p>
            <a:endParaRPr lang="hr-HR"/>
          </a:p>
        </p:txBody>
      </p:sp>
      <p:sp>
        <p:nvSpPr>
          <p:cNvPr id="5" name="Rezervirano mjesto broja slajda 4"/>
          <p:cNvSpPr>
            <a:spLocks noGrp="1"/>
          </p:cNvSpPr>
          <p:nvPr>
            <p:ph type="sldNum" sz="quarter" idx="12"/>
          </p:nvPr>
        </p:nvSpPr>
        <p:spPr/>
        <p:txBody>
          <a:bodyPr/>
          <a:lstStyle>
            <a:extLst/>
          </a:lstStyle>
          <a:p>
            <a:fld id="{A7B4F625-09DC-49B0-AFDF-BBAE69DDB563}" type="slidenum">
              <a:rPr lang="hr-HR" smtClean="0"/>
              <a:pPr/>
              <a:t>‹#›</a:t>
            </a:fld>
            <a:endParaRPr lang="hr-HR"/>
          </a:p>
        </p:txBody>
      </p:sp>
      <p:sp>
        <p:nvSpPr>
          <p:cNvPr id="6" name="Naslov 5"/>
          <p:cNvSpPr>
            <a:spLocks noGrp="1"/>
          </p:cNvSpPr>
          <p:nvPr>
            <p:ph type="title"/>
          </p:nvPr>
        </p:nvSpPr>
        <p:spPr/>
        <p:txBody>
          <a:bodyPr rtlCol="0"/>
          <a:lstStyle>
            <a:extLst/>
          </a:lstStyle>
          <a:p>
            <a:r>
              <a:rPr kumimoji="0" lang="hr-HR" smtClean="0"/>
              <a:t>Kliknite da biste uredili stil naslova matrice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extLst/>
          </a:lstStyle>
          <a:p>
            <a:fld id="{39404AFA-3E1E-4DA0-8D23-AFEEA9F3EA72}" type="datetimeFigureOut">
              <a:rPr lang="sr-Latn-CS" smtClean="0"/>
              <a:pPr/>
              <a:t>27.11.2013</a:t>
            </a:fld>
            <a:endParaRPr lang="hr-HR"/>
          </a:p>
        </p:txBody>
      </p:sp>
      <p:sp>
        <p:nvSpPr>
          <p:cNvPr id="3" name="Rezervirano mjesto podnožja 2"/>
          <p:cNvSpPr>
            <a:spLocks noGrp="1"/>
          </p:cNvSpPr>
          <p:nvPr>
            <p:ph type="ftr" sz="quarter" idx="11"/>
          </p:nvPr>
        </p:nvSpPr>
        <p:spPr/>
        <p:txBody>
          <a:bodyPr/>
          <a:lstStyle>
            <a:extLst/>
          </a:lstStyle>
          <a:p>
            <a:endParaRPr lang="hr-HR"/>
          </a:p>
        </p:txBody>
      </p:sp>
      <p:sp>
        <p:nvSpPr>
          <p:cNvPr id="4" name="Rezervirano mjesto broja slajda 3"/>
          <p:cNvSpPr>
            <a:spLocks noGrp="1"/>
          </p:cNvSpPr>
          <p:nvPr>
            <p:ph type="sldNum" sz="quarter" idx="12"/>
          </p:nvPr>
        </p:nvSpPr>
        <p:spPr/>
        <p:txBody>
          <a:bodyPr/>
          <a:lstStyle>
            <a:extLst/>
          </a:lstStyle>
          <a:p>
            <a:fld id="{A7B4F625-09DC-49B0-AFDF-BBAE69DDB563}"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hr-HR" smtClean="0"/>
              <a:t>Kliknite da biste uredili stil naslova matrice</a:t>
            </a:r>
            <a:endParaRPr kumimoji="0" lang="en-US"/>
          </a:p>
        </p:txBody>
      </p:sp>
      <p:sp>
        <p:nvSpPr>
          <p:cNvPr id="3" name="Rezervirano mjesto teksta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hr-HR" smtClean="0"/>
              <a:t>Kliknite da biste uredili stilove teksta matrice</a:t>
            </a:r>
          </a:p>
        </p:txBody>
      </p:sp>
      <p:sp>
        <p:nvSpPr>
          <p:cNvPr id="4" name="Rezervirano mjesto sadržaja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5" name="Rezervirano mjesto datuma 4"/>
          <p:cNvSpPr>
            <a:spLocks noGrp="1"/>
          </p:cNvSpPr>
          <p:nvPr>
            <p:ph type="dt" sz="half" idx="10"/>
          </p:nvPr>
        </p:nvSpPr>
        <p:spPr>
          <a:xfrm>
            <a:off x="6727032" y="6407944"/>
            <a:ext cx="1920240" cy="365760"/>
          </a:xfrm>
        </p:spPr>
        <p:txBody>
          <a:bodyPr/>
          <a:lstStyle>
            <a:extLst/>
          </a:lstStyle>
          <a:p>
            <a:fld id="{39404AFA-3E1E-4DA0-8D23-AFEEA9F3EA72}" type="datetimeFigureOut">
              <a:rPr lang="sr-Latn-CS" smtClean="0"/>
              <a:pPr/>
              <a:t>27.11.2013</a:t>
            </a:fld>
            <a:endParaRPr lang="hr-HR"/>
          </a:p>
        </p:txBody>
      </p:sp>
      <p:sp>
        <p:nvSpPr>
          <p:cNvPr id="6" name="Rezervirano mjesto podnožja 5"/>
          <p:cNvSpPr>
            <a:spLocks noGrp="1"/>
          </p:cNvSpPr>
          <p:nvPr>
            <p:ph type="ftr" sz="quarter" idx="11"/>
          </p:nvPr>
        </p:nvSpPr>
        <p:spPr/>
        <p:txBody>
          <a:bodyPr/>
          <a:lstStyle>
            <a:extLst/>
          </a:lstStyle>
          <a:p>
            <a:endParaRPr lang="hr-HR"/>
          </a:p>
        </p:txBody>
      </p:sp>
      <p:sp>
        <p:nvSpPr>
          <p:cNvPr id="7" name="Rezervirano mjesto broja slajda 6"/>
          <p:cNvSpPr>
            <a:spLocks noGrp="1"/>
          </p:cNvSpPr>
          <p:nvPr>
            <p:ph type="sldNum" sz="quarter" idx="12"/>
          </p:nvPr>
        </p:nvSpPr>
        <p:spPr/>
        <p:txBody>
          <a:bodyPr/>
          <a:lstStyle>
            <a:extLst/>
          </a:lstStyle>
          <a:p>
            <a:fld id="{A7B4F625-09DC-49B0-AFDF-BBAE69DDB563}"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4" name="Rezervirano mjesto teksta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hr-HR" smtClean="0"/>
              <a:t>Kliknite da biste uredili stilove teksta matrice</a:t>
            </a:r>
          </a:p>
        </p:txBody>
      </p:sp>
      <p:sp>
        <p:nvSpPr>
          <p:cNvPr id="3" name="Rezervirano mjesto slik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hr-HR" smtClean="0"/>
              <a:t>Pritisnite ikonu za dodavanje slike</a:t>
            </a:r>
            <a:endParaRPr kumimoji="0" lang="en-US" dirty="0"/>
          </a:p>
        </p:txBody>
      </p:sp>
      <p:sp>
        <p:nvSpPr>
          <p:cNvPr id="5" name="Rezervirano mjesto datuma 4"/>
          <p:cNvSpPr>
            <a:spLocks noGrp="1"/>
          </p:cNvSpPr>
          <p:nvPr>
            <p:ph type="dt" sz="half" idx="10"/>
          </p:nvPr>
        </p:nvSpPr>
        <p:spPr/>
        <p:txBody>
          <a:bodyPr/>
          <a:lstStyle>
            <a:lvl1pPr>
              <a:defRPr>
                <a:solidFill>
                  <a:schemeClr val="tx1"/>
                </a:solidFill>
              </a:defRPr>
            </a:lvl1pPr>
            <a:extLst/>
          </a:lstStyle>
          <a:p>
            <a:fld id="{39404AFA-3E1E-4DA0-8D23-AFEEA9F3EA72}" type="datetimeFigureOut">
              <a:rPr lang="sr-Latn-CS" smtClean="0"/>
              <a:pPr/>
              <a:t>27.11.2013</a:t>
            </a:fld>
            <a:endParaRPr lang="hr-HR"/>
          </a:p>
        </p:txBody>
      </p:sp>
      <p:sp>
        <p:nvSpPr>
          <p:cNvPr id="6" name="Rezervirano mjesto podnožj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hr-HR"/>
          </a:p>
        </p:txBody>
      </p:sp>
      <p:sp>
        <p:nvSpPr>
          <p:cNvPr id="7" name="Rezervirano mjesto broja slajda 6"/>
          <p:cNvSpPr>
            <a:spLocks noGrp="1"/>
          </p:cNvSpPr>
          <p:nvPr>
            <p:ph type="sldNum" sz="quarter" idx="12"/>
          </p:nvPr>
        </p:nvSpPr>
        <p:spPr/>
        <p:txBody>
          <a:bodyPr/>
          <a:lstStyle>
            <a:lvl1pPr>
              <a:defRPr>
                <a:solidFill>
                  <a:schemeClr val="tx1"/>
                </a:solidFill>
              </a:defRPr>
            </a:lvl1pPr>
            <a:extLst/>
          </a:lstStyle>
          <a:p>
            <a:fld id="{A7B4F625-09DC-49B0-AFDF-BBAE69DDB563}" type="slidenum">
              <a:rPr lang="hr-HR" smtClean="0"/>
              <a:pPr/>
              <a:t>‹#›</a:t>
            </a:fld>
            <a:endParaRPr lang="hr-HR"/>
          </a:p>
        </p:txBody>
      </p:sp>
      <p:sp>
        <p:nvSpPr>
          <p:cNvPr id="2" name="Naslov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hr-HR" smtClean="0"/>
              <a:t>Kliknite da biste uredili stil naslova matrice</a:t>
            </a:r>
            <a:endParaRPr kumimoji="0" lang="en-US"/>
          </a:p>
        </p:txBody>
      </p:sp>
      <p:sp>
        <p:nvSpPr>
          <p:cNvPr id="8" name="Prostoručno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Prostoručno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Pravokutni trokut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Ravni poveznik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Š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Š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Prostoručno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Prostoručno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Pravokutni trokut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Ravni poveznik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Rezervirano mjesto naslova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hr-HR" smtClean="0"/>
              <a:t>Kliknite da biste uredili stil naslova matrice</a:t>
            </a:r>
            <a:endParaRPr kumimoji="0" lang="en-US"/>
          </a:p>
        </p:txBody>
      </p:sp>
      <p:sp>
        <p:nvSpPr>
          <p:cNvPr id="30" name="Rezervirano mjesto teksta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hr-HR" smtClean="0"/>
              <a:t>Kliknite da biste uredili stilove teksta matrice</a:t>
            </a:r>
          </a:p>
          <a:p>
            <a:pPr lvl="1" eaLnBrk="1" latinLnBrk="0" hangingPunct="1"/>
            <a:r>
              <a:rPr kumimoji="0" lang="hr-HR" smtClean="0"/>
              <a:t>Druga razina</a:t>
            </a:r>
          </a:p>
          <a:p>
            <a:pPr lvl="2" eaLnBrk="1" latinLnBrk="0" hangingPunct="1"/>
            <a:r>
              <a:rPr kumimoji="0" lang="hr-HR" smtClean="0"/>
              <a:t>Treća razina</a:t>
            </a:r>
          </a:p>
          <a:p>
            <a:pPr lvl="3" eaLnBrk="1" latinLnBrk="0" hangingPunct="1"/>
            <a:r>
              <a:rPr kumimoji="0" lang="hr-HR" smtClean="0"/>
              <a:t>Četvrta razina</a:t>
            </a:r>
          </a:p>
          <a:p>
            <a:pPr lvl="4" eaLnBrk="1" latinLnBrk="0" hangingPunct="1"/>
            <a:r>
              <a:rPr kumimoji="0" lang="hr-HR" smtClean="0"/>
              <a:t>Peta razina</a:t>
            </a:r>
            <a:endParaRPr kumimoji="0" lang="en-US"/>
          </a:p>
        </p:txBody>
      </p:sp>
      <p:sp>
        <p:nvSpPr>
          <p:cNvPr id="10" name="Rezervirano mjesto datum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9404AFA-3E1E-4DA0-8D23-AFEEA9F3EA72}" type="datetimeFigureOut">
              <a:rPr lang="sr-Latn-CS" smtClean="0"/>
              <a:pPr/>
              <a:t>27.11.2013</a:t>
            </a:fld>
            <a:endParaRPr lang="hr-HR"/>
          </a:p>
        </p:txBody>
      </p:sp>
      <p:sp>
        <p:nvSpPr>
          <p:cNvPr id="22" name="Rezervirano mjesto podnožj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hr-HR"/>
          </a:p>
        </p:txBody>
      </p:sp>
      <p:sp>
        <p:nvSpPr>
          <p:cNvPr id="18" name="Rezervirano mjesto broja slajd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7B4F625-09DC-49B0-AFDF-BBAE69DDB563}"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idx="4294967295"/>
          </p:nvPr>
        </p:nvSpPr>
        <p:spPr>
          <a:xfrm>
            <a:off x="500034" y="1785926"/>
            <a:ext cx="6637338" cy="3414713"/>
          </a:xfrm>
        </p:spPr>
        <p:txBody>
          <a:bodyPr>
            <a:normAutofit fontScale="90000"/>
          </a:bodyPr>
          <a:lstStyle/>
          <a:p>
            <a:pPr algn="ctr"/>
            <a:r>
              <a:rPr lang="hr-HR" dirty="0" smtClean="0"/>
              <a:t/>
            </a:r>
            <a:br>
              <a:rPr lang="hr-HR" dirty="0" smtClean="0"/>
            </a:br>
            <a:r>
              <a:rPr lang="hr-HR" dirty="0" smtClean="0"/>
              <a:t>     PRAVILNO  DRŽANJE TIJELA</a:t>
            </a:r>
            <a:br>
              <a:rPr lang="hr-HR" dirty="0" smtClean="0"/>
            </a:br>
            <a:r>
              <a:rPr lang="hr-HR" dirty="0" smtClean="0"/>
              <a:t/>
            </a:r>
            <a:br>
              <a:rPr lang="hr-HR" dirty="0" smtClean="0"/>
            </a:br>
            <a:r>
              <a:rPr lang="hr-HR" dirty="0" smtClean="0"/>
              <a:t>Božena</a:t>
            </a:r>
            <a:r>
              <a:rPr lang="hr-HR" baseline="0" dirty="0" smtClean="0"/>
              <a:t> Kožić </a:t>
            </a:r>
            <a:r>
              <a:rPr lang="hr-HR" baseline="0" dirty="0" err="1" smtClean="0"/>
              <a:t>dr.med</a:t>
            </a:r>
            <a:r>
              <a:rPr lang="hr-HR" baseline="0" dirty="0" smtClean="0"/>
              <a:t>.</a:t>
            </a:r>
            <a:r>
              <a:rPr lang="hr-HR" dirty="0" smtClean="0"/>
              <a:t/>
            </a:r>
            <a:br>
              <a:rPr lang="hr-HR" dirty="0" smtClean="0"/>
            </a:br>
            <a:endParaRPr lang="hr-HR" dirty="0"/>
          </a:p>
        </p:txBody>
      </p:sp>
      <p:pic>
        <p:nvPicPr>
          <p:cNvPr id="1027" name="Picture 3"/>
          <p:cNvPicPr>
            <a:picLocks noChangeAspect="1" noChangeArrowheads="1"/>
          </p:cNvPicPr>
          <p:nvPr/>
        </p:nvPicPr>
        <p:blipFill>
          <a:blip r:embed="rId2"/>
          <a:srcRect/>
          <a:stretch>
            <a:fillRect/>
          </a:stretch>
        </p:blipFill>
        <p:spPr bwMode="auto">
          <a:xfrm>
            <a:off x="7000892" y="571480"/>
            <a:ext cx="1798637" cy="1836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500034" y="-285776"/>
            <a:ext cx="8305800" cy="1561360"/>
          </a:xfrm>
        </p:spPr>
        <p:txBody>
          <a:bodyPr>
            <a:normAutofit/>
          </a:bodyPr>
          <a:lstStyle/>
          <a:p>
            <a:r>
              <a:rPr lang="hr-HR" sz="2800" b="1" dirty="0" smtClean="0"/>
              <a:t>-PRIKAZ RAZLIČITIH NAČINA DRŽANJA TIJELA</a:t>
            </a:r>
            <a:endParaRPr lang="hr-HR" sz="2800" b="1" dirty="0"/>
          </a:p>
        </p:txBody>
      </p:sp>
      <p:pic>
        <p:nvPicPr>
          <p:cNvPr id="22529" name="Picture 1" descr="http://www.croatia.ch/zaglavlja/images/dummy.gif"/>
          <p:cNvPicPr>
            <a:picLocks noChangeAspect="1" noChangeArrowheads="1"/>
          </p:cNvPicPr>
          <p:nvPr/>
        </p:nvPicPr>
        <p:blipFill>
          <a:blip r:embed="rId3"/>
          <a:srcRect/>
          <a:stretch>
            <a:fillRect/>
          </a:stretch>
        </p:blipFill>
        <p:spPr bwMode="auto">
          <a:xfrm>
            <a:off x="0" y="0"/>
            <a:ext cx="1247775" cy="9525"/>
          </a:xfrm>
          <a:prstGeom prst="rect">
            <a:avLst/>
          </a:prstGeom>
          <a:noFill/>
        </p:spPr>
      </p:pic>
      <p:pic>
        <p:nvPicPr>
          <p:cNvPr id="22530" name="Picture 2" descr="http://www.croatia.ch/zaglavlja/images/dummy.gif"/>
          <p:cNvPicPr>
            <a:picLocks noChangeAspect="1" noChangeArrowheads="1"/>
          </p:cNvPicPr>
          <p:nvPr/>
        </p:nvPicPr>
        <p:blipFill>
          <a:blip r:embed="rId3"/>
          <a:srcRect/>
          <a:stretch>
            <a:fillRect/>
          </a:stretch>
        </p:blipFill>
        <p:spPr bwMode="auto">
          <a:xfrm>
            <a:off x="0" y="0"/>
            <a:ext cx="4762500" cy="9525"/>
          </a:xfrm>
          <a:prstGeom prst="rect">
            <a:avLst/>
          </a:prstGeom>
          <a:noFill/>
        </p:spPr>
      </p:pic>
      <p:pic>
        <p:nvPicPr>
          <p:cNvPr id="22531" name="Picture 3" descr="http://www.croatia.ch/zaglavlja/images/dummy.gif"/>
          <p:cNvPicPr>
            <a:picLocks noChangeAspect="1" noChangeArrowheads="1"/>
          </p:cNvPicPr>
          <p:nvPr/>
        </p:nvPicPr>
        <p:blipFill>
          <a:blip r:embed="rId3"/>
          <a:srcRect/>
          <a:stretch>
            <a:fillRect/>
          </a:stretch>
        </p:blipFill>
        <p:spPr bwMode="auto">
          <a:xfrm>
            <a:off x="0" y="0"/>
            <a:ext cx="1323975" cy="9525"/>
          </a:xfrm>
          <a:prstGeom prst="rect">
            <a:avLst/>
          </a:prstGeom>
          <a:noFill/>
        </p:spPr>
      </p:pic>
      <p:pic>
        <p:nvPicPr>
          <p:cNvPr id="22532" name="Picture 4" descr="http://www.croatia.ch/zaglavlja/images/dummy.gif"/>
          <p:cNvPicPr>
            <a:picLocks noChangeAspect="1" noChangeArrowheads="1"/>
          </p:cNvPicPr>
          <p:nvPr/>
        </p:nvPicPr>
        <p:blipFill>
          <a:blip r:embed="rId3"/>
          <a:srcRect/>
          <a:stretch>
            <a:fillRect/>
          </a:stretch>
        </p:blipFill>
        <p:spPr bwMode="auto">
          <a:xfrm>
            <a:off x="0" y="0"/>
            <a:ext cx="9525" cy="9525"/>
          </a:xfrm>
          <a:prstGeom prst="rect">
            <a:avLst/>
          </a:prstGeom>
          <a:noFill/>
        </p:spPr>
      </p:pic>
      <p:pic>
        <p:nvPicPr>
          <p:cNvPr id="22534" name="Picture 6" descr="http://www.croatia.ch/zaglavlja/images/dummy.gif"/>
          <p:cNvPicPr>
            <a:picLocks noChangeAspect="1" noChangeArrowheads="1"/>
          </p:cNvPicPr>
          <p:nvPr/>
        </p:nvPicPr>
        <p:blipFill>
          <a:blip r:embed="rId3"/>
          <a:srcRect/>
          <a:stretch>
            <a:fillRect/>
          </a:stretch>
        </p:blipFill>
        <p:spPr bwMode="auto">
          <a:xfrm>
            <a:off x="0" y="0"/>
            <a:ext cx="4762500" cy="19050"/>
          </a:xfrm>
          <a:prstGeom prst="rect">
            <a:avLst/>
          </a:prstGeom>
          <a:noFill/>
        </p:spPr>
      </p:pic>
      <p:pic>
        <p:nvPicPr>
          <p:cNvPr id="22535" name="Picture 7" descr="http://www.croatia.ch/zaglavlja/images/dummy.gif"/>
          <p:cNvPicPr>
            <a:picLocks noChangeAspect="1" noChangeArrowheads="1"/>
          </p:cNvPicPr>
          <p:nvPr/>
        </p:nvPicPr>
        <p:blipFill>
          <a:blip r:embed="rId3"/>
          <a:srcRect/>
          <a:stretch>
            <a:fillRect/>
          </a:stretch>
        </p:blipFill>
        <p:spPr bwMode="auto">
          <a:xfrm>
            <a:off x="0" y="0"/>
            <a:ext cx="4762500" cy="47625"/>
          </a:xfrm>
          <a:prstGeom prst="rect">
            <a:avLst/>
          </a:prstGeom>
          <a:noFill/>
        </p:spPr>
      </p:pic>
      <p:pic>
        <p:nvPicPr>
          <p:cNvPr id="22538" name="Picture 10" descr="Home"/>
          <p:cNvPicPr>
            <a:picLocks noChangeAspect="1" noChangeArrowheads="1"/>
          </p:cNvPicPr>
          <p:nvPr/>
        </p:nvPicPr>
        <p:blipFill>
          <a:blip r:embed="rId4"/>
          <a:srcRect/>
          <a:stretch>
            <a:fillRect/>
          </a:stretch>
        </p:blipFill>
        <p:spPr bwMode="auto">
          <a:xfrm>
            <a:off x="0" y="0"/>
            <a:ext cx="590550" cy="104775"/>
          </a:xfrm>
          <a:prstGeom prst="rect">
            <a:avLst/>
          </a:prstGeom>
          <a:noFill/>
        </p:spPr>
      </p:pic>
      <p:pic>
        <p:nvPicPr>
          <p:cNvPr id="22539" name="Picture 11" descr="Događaji"/>
          <p:cNvPicPr>
            <a:picLocks noChangeAspect="1" noChangeArrowheads="1"/>
          </p:cNvPicPr>
          <p:nvPr/>
        </p:nvPicPr>
        <p:blipFill>
          <a:blip r:embed="rId5"/>
          <a:srcRect/>
          <a:stretch>
            <a:fillRect/>
          </a:stretch>
        </p:blipFill>
        <p:spPr bwMode="auto">
          <a:xfrm>
            <a:off x="0" y="0"/>
            <a:ext cx="609600" cy="104775"/>
          </a:xfrm>
          <a:prstGeom prst="rect">
            <a:avLst/>
          </a:prstGeom>
          <a:noFill/>
        </p:spPr>
      </p:pic>
      <p:pic>
        <p:nvPicPr>
          <p:cNvPr id="22553" name="Picture 25" descr="http://www.croatia.ch/drustva/hkk/images/spacer.gif"/>
          <p:cNvPicPr>
            <a:picLocks noChangeAspect="1" noChangeArrowheads="1"/>
          </p:cNvPicPr>
          <p:nvPr/>
        </p:nvPicPr>
        <p:blipFill>
          <a:blip r:embed="rId6"/>
          <a:srcRect/>
          <a:stretch>
            <a:fillRect/>
          </a:stretch>
        </p:blipFill>
        <p:spPr bwMode="auto">
          <a:xfrm>
            <a:off x="0" y="0"/>
            <a:ext cx="28575" cy="28575"/>
          </a:xfrm>
          <a:prstGeom prst="rect">
            <a:avLst/>
          </a:prstGeom>
          <a:noFill/>
        </p:spPr>
      </p:pic>
      <p:pic>
        <p:nvPicPr>
          <p:cNvPr id="22556" name="Picture 28" descr="http://www.croatia.ch/drustva/hkk/images/spacer.gif"/>
          <p:cNvPicPr>
            <a:picLocks noChangeAspect="1" noChangeArrowheads="1"/>
          </p:cNvPicPr>
          <p:nvPr/>
        </p:nvPicPr>
        <p:blipFill>
          <a:blip r:embed="rId6"/>
          <a:srcRect/>
          <a:stretch>
            <a:fillRect/>
          </a:stretch>
        </p:blipFill>
        <p:spPr bwMode="auto">
          <a:xfrm>
            <a:off x="0" y="0"/>
            <a:ext cx="9525" cy="47625"/>
          </a:xfrm>
          <a:prstGeom prst="rect">
            <a:avLst/>
          </a:prstGeom>
          <a:noFill/>
        </p:spPr>
      </p:pic>
      <p:pic>
        <p:nvPicPr>
          <p:cNvPr id="22557" name="Picture 29" descr="http://www.croatia.ch/drustva/hkk/images/091123/libra16_091123_clip_image002.jpg"/>
          <p:cNvPicPr>
            <a:picLocks noChangeAspect="1" noChangeArrowheads="1"/>
          </p:cNvPicPr>
          <p:nvPr/>
        </p:nvPicPr>
        <p:blipFill>
          <a:blip r:embed="rId7"/>
          <a:srcRect/>
          <a:stretch>
            <a:fillRect/>
          </a:stretch>
        </p:blipFill>
        <p:spPr bwMode="auto">
          <a:xfrm>
            <a:off x="2000232" y="2285992"/>
            <a:ext cx="5048250" cy="3448050"/>
          </a:xfrm>
          <a:prstGeom prst="rect">
            <a:avLst/>
          </a:prstGeom>
          <a:solidFill>
            <a:srgbClr val="7030A0"/>
          </a:solidFill>
          <a:ln>
            <a:solidFill>
              <a:srgbClr val="FFC000"/>
            </a:solidFill>
          </a:ln>
        </p:spPr>
      </p:pic>
      <p:pic>
        <p:nvPicPr>
          <p:cNvPr id="22555" name="Picture 27" descr="http://www.croatia.ch/drustva/hkk/images/spacer.gif"/>
          <p:cNvPicPr>
            <a:picLocks noChangeAspect="1" noChangeArrowheads="1"/>
          </p:cNvPicPr>
          <p:nvPr/>
        </p:nvPicPr>
        <p:blipFill>
          <a:blip r:embed="rId6"/>
          <a:srcRect/>
          <a:stretch>
            <a:fillRect/>
          </a:stretch>
        </p:blipFill>
        <p:spPr bwMode="auto">
          <a:xfrm>
            <a:off x="0" y="-1516063"/>
            <a:ext cx="9525" cy="47625"/>
          </a:xfrm>
          <a:prstGeom prst="rect">
            <a:avLst/>
          </a:prstGeom>
          <a:noFill/>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idx="4294967295"/>
          </p:nvPr>
        </p:nvSpPr>
        <p:spPr>
          <a:xfrm>
            <a:off x="0" y="571500"/>
            <a:ext cx="8572500" cy="1143000"/>
          </a:xfrm>
        </p:spPr>
        <p:txBody>
          <a:bodyPr>
            <a:noAutofit/>
          </a:bodyPr>
          <a:lstStyle/>
          <a:p>
            <a:r>
              <a:rPr lang="hr-HR" sz="2800" b="1" dirty="0" smtClean="0"/>
              <a:t>-prikaz pravilnog sjedenja za stolom, </a:t>
            </a:r>
            <a:br>
              <a:rPr lang="hr-HR" sz="2800" b="1" dirty="0" smtClean="0"/>
            </a:br>
            <a:r>
              <a:rPr lang="hr-HR" sz="2800" b="1" dirty="0" smtClean="0"/>
              <a:t>-kompjuterom, </a:t>
            </a:r>
            <a:r>
              <a:rPr lang="hr-HR" sz="2800" b="0" dirty="0" smtClean="0"/>
              <a:t/>
            </a:r>
            <a:br>
              <a:rPr lang="hr-HR" sz="2800" b="0" dirty="0" smtClean="0"/>
            </a:br>
            <a:r>
              <a:rPr lang="hr-HR" sz="2800" b="0" dirty="0" smtClean="0"/>
              <a:t>-u školskoj </a:t>
            </a:r>
            <a:r>
              <a:rPr lang="hr-HR" sz="2800" b="1" dirty="0" smtClean="0"/>
              <a:t>klupi</a:t>
            </a:r>
            <a:endParaRPr lang="hr-HR" sz="3200" b="1" dirty="0"/>
          </a:p>
        </p:txBody>
      </p:sp>
      <p:pic>
        <p:nvPicPr>
          <p:cNvPr id="3" name="Slika 2" descr="drzanje.jpg"/>
          <p:cNvPicPr>
            <a:picLocks noChangeAspect="1"/>
          </p:cNvPicPr>
          <p:nvPr/>
        </p:nvPicPr>
        <p:blipFill>
          <a:blip r:embed="rId2"/>
          <a:stretch>
            <a:fillRect/>
          </a:stretch>
        </p:blipFill>
        <p:spPr>
          <a:xfrm>
            <a:off x="500034" y="2428868"/>
            <a:ext cx="2644140" cy="2804160"/>
          </a:xfrm>
          <a:prstGeom prst="rect">
            <a:avLst/>
          </a:prstGeom>
        </p:spPr>
      </p:pic>
      <p:pic>
        <p:nvPicPr>
          <p:cNvPr id="2050" name="Picture 2" descr="C:\Users\Korisnik\Pictures\1Q4.jpg"/>
          <p:cNvPicPr>
            <a:picLocks noChangeAspect="1" noChangeArrowheads="1"/>
          </p:cNvPicPr>
          <p:nvPr/>
        </p:nvPicPr>
        <p:blipFill>
          <a:blip r:embed="rId3"/>
          <a:srcRect/>
          <a:stretch>
            <a:fillRect/>
          </a:stretch>
        </p:blipFill>
        <p:spPr bwMode="auto">
          <a:xfrm>
            <a:off x="4286248" y="2500306"/>
            <a:ext cx="3071834" cy="2643191"/>
          </a:xfrm>
          <a:prstGeom prst="rect">
            <a:avLst/>
          </a:prstGeom>
          <a:noFill/>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neimenovano.png"/>
          <p:cNvPicPr>
            <a:picLocks noChangeAspect="1"/>
          </p:cNvPicPr>
          <p:nvPr/>
        </p:nvPicPr>
        <p:blipFill>
          <a:blip r:embed="rId2"/>
          <a:stretch>
            <a:fillRect/>
          </a:stretch>
        </p:blipFill>
        <p:spPr>
          <a:xfrm>
            <a:off x="500034" y="2643182"/>
            <a:ext cx="7572428" cy="3973846"/>
          </a:xfrm>
          <a:prstGeom prst="rect">
            <a:avLst/>
          </a:prstGeom>
        </p:spPr>
      </p:pic>
      <p:sp>
        <p:nvSpPr>
          <p:cNvPr id="4" name="Rezervirano mjesto sadržaja 3"/>
          <p:cNvSpPr>
            <a:spLocks noGrp="1"/>
          </p:cNvSpPr>
          <p:nvPr>
            <p:ph idx="1"/>
          </p:nvPr>
        </p:nvSpPr>
        <p:spPr>
          <a:xfrm>
            <a:off x="457200" y="642918"/>
            <a:ext cx="8229600" cy="5681682"/>
          </a:xfrm>
        </p:spPr>
        <p:txBody>
          <a:bodyPr>
            <a:normAutofit/>
          </a:bodyPr>
          <a:lstStyle/>
          <a:p>
            <a:r>
              <a:rPr lang="hr-HR" sz="3600" dirty="0" smtClean="0"/>
              <a:t>prikaz pravilnog držanja tijela i različita odstupanja od normalnog zdravog držanja</a:t>
            </a:r>
            <a:endParaRPr lang="hr-HR" sz="3600"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Rot="1" noChangeArrowheads="1"/>
          </p:cNvSpPr>
          <p:nvPr>
            <p:ph idx="1"/>
          </p:nvPr>
        </p:nvSpPr>
        <p:spPr>
          <a:xfrm>
            <a:off x="838200" y="620713"/>
            <a:ext cx="8007350" cy="5475287"/>
          </a:xfrm>
        </p:spPr>
        <p:txBody>
          <a:bodyPr/>
          <a:lstStyle/>
          <a:p>
            <a:pPr eaLnBrk="1" hangingPunct="1">
              <a:defRPr/>
            </a:pPr>
            <a:r>
              <a:rPr lang="hr-HR" sz="2800" b="1" dirty="0" smtClean="0">
                <a:solidFill>
                  <a:srgbClr val="FF0000"/>
                </a:solidFill>
              </a:rPr>
              <a:t>Pravilno držanje tijela podrazumijeva: pravilno stajanje, pravilno hodanje i pravilno sjedenje. </a:t>
            </a:r>
          </a:p>
          <a:p>
            <a:pPr eaLnBrk="1" hangingPunct="1">
              <a:defRPr/>
            </a:pPr>
            <a:r>
              <a:rPr lang="hr-HR" sz="2800" b="1" dirty="0" smtClean="0"/>
              <a:t>Normalan uspravan stav čovjeka karakteriziraju: uspravna glava, uspravan trup, malo u nazad povučena ramena, blago izbačene grudi, malo uvučen trbuh, mek, ritmičan i skladan hod.</a:t>
            </a:r>
          </a:p>
        </p:txBody>
      </p:sp>
      <p:sp>
        <p:nvSpPr>
          <p:cNvPr id="3074" name="Rectangle 2"/>
          <p:cNvSpPr>
            <a:spLocks noGrp="1" noRot="1" noChangeArrowheads="1"/>
          </p:cNvSpPr>
          <p:nvPr>
            <p:ph type="title"/>
          </p:nvPr>
        </p:nvSpPr>
        <p:spPr/>
        <p:txBody>
          <a:bodyPr>
            <a:normAutofit/>
          </a:bodyPr>
          <a:lstStyle/>
          <a:p>
            <a:pPr eaLnBrk="1" hangingPunct="1">
              <a:defRPr/>
            </a:pPr>
            <a:r>
              <a:rPr lang="hr-HR" sz="2800" b="1" dirty="0" smtClean="0"/>
              <a:t/>
            </a:r>
            <a:br>
              <a:rPr lang="hr-HR" sz="2800" b="1" dirty="0" smtClean="0"/>
            </a:br>
            <a:endParaRPr lang="hr-HR" sz="2800" b="1" dirty="0" smtClean="0"/>
          </a:p>
        </p:txBody>
      </p:sp>
      <p:pic>
        <p:nvPicPr>
          <p:cNvPr id="4100" name="Picture 5"/>
          <p:cNvPicPr>
            <a:picLocks noChangeAspect="1" noChangeArrowheads="1"/>
          </p:cNvPicPr>
          <p:nvPr/>
        </p:nvPicPr>
        <p:blipFill>
          <a:blip r:embed="rId2"/>
          <a:srcRect/>
          <a:stretch>
            <a:fillRect/>
          </a:stretch>
        </p:blipFill>
        <p:spPr bwMode="auto">
          <a:xfrm>
            <a:off x="3635375" y="4149725"/>
            <a:ext cx="2143125" cy="2143125"/>
          </a:xfrm>
          <a:prstGeom prst="rect">
            <a:avLst/>
          </a:prstGeom>
          <a:noFill/>
          <a:ln w="9525">
            <a:noFill/>
            <a:miter lim="800000"/>
            <a:headEnd/>
            <a:tailEnd/>
          </a:ln>
        </p:spPr>
      </p:pic>
      <p:pic>
        <p:nvPicPr>
          <p:cNvPr id="4102" name="Picture 7"/>
          <p:cNvPicPr>
            <a:picLocks noChangeAspect="1" noChangeArrowheads="1"/>
          </p:cNvPicPr>
          <p:nvPr/>
        </p:nvPicPr>
        <p:blipFill>
          <a:blip r:embed="rId3"/>
          <a:srcRect/>
          <a:stretch>
            <a:fillRect/>
          </a:stretch>
        </p:blipFill>
        <p:spPr bwMode="auto">
          <a:xfrm>
            <a:off x="6357950" y="4071942"/>
            <a:ext cx="1944687" cy="2159000"/>
          </a:xfrm>
          <a:prstGeom prst="rect">
            <a:avLst/>
          </a:prstGeom>
          <a:noFill/>
          <a:ln w="9525">
            <a:noFill/>
            <a:miter lim="800000"/>
            <a:headEnd/>
            <a:tailEnd/>
          </a:ln>
        </p:spPr>
      </p:pic>
      <p:pic>
        <p:nvPicPr>
          <p:cNvPr id="7" name="Picture 6"/>
          <p:cNvPicPr>
            <a:picLocks noChangeAspect="1" noChangeArrowheads="1"/>
          </p:cNvPicPr>
          <p:nvPr/>
        </p:nvPicPr>
        <p:blipFill>
          <a:blip r:embed="rId4"/>
          <a:srcRect/>
          <a:stretch>
            <a:fillRect/>
          </a:stretch>
        </p:blipFill>
        <p:spPr bwMode="auto">
          <a:xfrm>
            <a:off x="571472" y="4286256"/>
            <a:ext cx="2116137" cy="214314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srcRect/>
          <a:stretch>
            <a:fillRect/>
          </a:stretch>
        </p:blipFill>
        <p:spPr bwMode="auto">
          <a:xfrm>
            <a:off x="4500563" y="2643188"/>
            <a:ext cx="3006725" cy="2439987"/>
          </a:xfrm>
          <a:prstGeom prst="rect">
            <a:avLst/>
          </a:prstGeom>
          <a:noFill/>
          <a:ln w="9525">
            <a:noFill/>
            <a:miter lim="800000"/>
            <a:headEnd/>
            <a:tailEnd/>
          </a:ln>
        </p:spPr>
      </p:pic>
      <p:sp>
        <p:nvSpPr>
          <p:cNvPr id="6" name="Naslov 5"/>
          <p:cNvSpPr>
            <a:spLocks noGrp="1"/>
          </p:cNvSpPr>
          <p:nvPr>
            <p:ph type="title"/>
          </p:nvPr>
        </p:nvSpPr>
        <p:spPr/>
        <p:txBody>
          <a:bodyPr>
            <a:normAutofit/>
          </a:bodyPr>
          <a:lstStyle/>
          <a:p>
            <a:pPr algn="ctr">
              <a:defRPr/>
            </a:pPr>
            <a:r>
              <a:rPr lang="hr-HR" sz="2800" b="1" dirty="0" smtClean="0"/>
              <a:t>Koja slika predstavlja pravilno sjedenje za računalom i zašto?</a:t>
            </a:r>
            <a:endParaRPr lang="hr-HR" sz="2800" b="1" dirty="0"/>
          </a:p>
        </p:txBody>
      </p:sp>
      <p:pic>
        <p:nvPicPr>
          <p:cNvPr id="5124" name="Picture 6"/>
          <p:cNvPicPr>
            <a:picLocks noChangeAspect="1" noChangeArrowheads="1"/>
          </p:cNvPicPr>
          <p:nvPr/>
        </p:nvPicPr>
        <p:blipFill>
          <a:blip r:embed="rId3"/>
          <a:srcRect/>
          <a:stretch>
            <a:fillRect/>
          </a:stretch>
        </p:blipFill>
        <p:spPr bwMode="auto">
          <a:xfrm>
            <a:off x="714375" y="2357438"/>
            <a:ext cx="3286125" cy="2928937"/>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Rot="1" noChangeArrowheads="1"/>
          </p:cNvSpPr>
          <p:nvPr>
            <p:ph idx="1"/>
          </p:nvPr>
        </p:nvSpPr>
        <p:spPr>
          <a:xfrm>
            <a:off x="838200" y="476250"/>
            <a:ext cx="8007350" cy="5619750"/>
          </a:xfrm>
        </p:spPr>
        <p:txBody>
          <a:bodyPr>
            <a:normAutofit/>
          </a:bodyPr>
          <a:lstStyle/>
          <a:p>
            <a:pPr eaLnBrk="1" hangingPunct="1">
              <a:defRPr/>
            </a:pPr>
            <a:r>
              <a:rPr lang="hr-HR" sz="3200" b="1" dirty="0" smtClean="0"/>
              <a:t>Cilj pravilnog držanja tijela je održati tri prirodne krivine kralježnice (vratna, grudna i slabinska) u normalno liniji.</a:t>
            </a:r>
            <a:br>
              <a:rPr lang="hr-HR" sz="3200" b="1" dirty="0" smtClean="0"/>
            </a:br>
            <a:r>
              <a:rPr lang="hr-HR" sz="3200" b="1" dirty="0" smtClean="0"/>
              <a:t>-da bi se kralježnica održala u pravilnom položaju treba imati jake mišiće.</a:t>
            </a:r>
          </a:p>
        </p:txBody>
      </p:sp>
      <p:pic>
        <p:nvPicPr>
          <p:cNvPr id="6147" name="Picture 5"/>
          <p:cNvPicPr>
            <a:picLocks noChangeAspect="1" noChangeArrowheads="1"/>
          </p:cNvPicPr>
          <p:nvPr/>
        </p:nvPicPr>
        <p:blipFill>
          <a:blip r:embed="rId2"/>
          <a:srcRect/>
          <a:stretch>
            <a:fillRect/>
          </a:stretch>
        </p:blipFill>
        <p:spPr bwMode="auto">
          <a:xfrm>
            <a:off x="2071670" y="3357562"/>
            <a:ext cx="4248150" cy="3157538"/>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Rot="1" noChangeArrowheads="1"/>
          </p:cNvSpPr>
          <p:nvPr>
            <p:ph idx="1"/>
          </p:nvPr>
        </p:nvSpPr>
        <p:spPr>
          <a:xfrm>
            <a:off x="285720" y="214290"/>
            <a:ext cx="8007350" cy="3857652"/>
          </a:xfrm>
        </p:spPr>
        <p:txBody>
          <a:bodyPr>
            <a:noAutofit/>
          </a:bodyPr>
          <a:lstStyle/>
          <a:p>
            <a:pPr>
              <a:lnSpc>
                <a:spcPct val="80000"/>
              </a:lnSpc>
              <a:defRPr/>
            </a:pPr>
            <a:r>
              <a:rPr lang="hr-HR" sz="2800" dirty="0" smtClean="0"/>
              <a:t>NEPRAVILNO SJEDENJE – </a:t>
            </a:r>
            <a:br>
              <a:rPr lang="hr-HR" sz="2800" dirty="0" smtClean="0"/>
            </a:br>
            <a:r>
              <a:rPr lang="hr-HR" sz="2800" dirty="0" err="1" smtClean="0"/>
              <a:t>najstresniji</a:t>
            </a:r>
            <a:r>
              <a:rPr lang="hr-HR" sz="2800" dirty="0" smtClean="0"/>
              <a:t> položaj za kralježnicu - Zašto je to tako ?</a:t>
            </a:r>
          </a:p>
          <a:p>
            <a:pPr>
              <a:lnSpc>
                <a:spcPct val="80000"/>
              </a:lnSpc>
              <a:defRPr/>
            </a:pPr>
            <a:r>
              <a:rPr lang="hr-HR" sz="2800" dirty="0" smtClean="0"/>
              <a:t>Svima nam je dobro znano iskustvo bolnih i ukočenih leđa nakon duljeg sjedenja, bilo da smo sjedeći radili ili se odmarali uz knjigu, </a:t>
            </a:r>
            <a:r>
              <a:rPr lang="hr-HR" sz="2800" dirty="0" err="1" smtClean="0"/>
              <a:t>TV..</a:t>
            </a:r>
            <a:r>
              <a:rPr lang="hr-HR" sz="2800" dirty="0" smtClean="0"/>
              <a:t>. </a:t>
            </a:r>
            <a:br>
              <a:rPr lang="hr-HR" sz="2800" dirty="0" smtClean="0"/>
            </a:br>
            <a:r>
              <a:rPr lang="hr-HR" sz="2800" dirty="0" smtClean="0"/>
              <a:t>Ukočenost i bolnost su prosvjedni govor tijela, u prvom redu kralježnice, na neprirodan položaj koji vodi, bez iznimke, ka oštećenju njenih najosjetljivijih struktura.</a:t>
            </a:r>
          </a:p>
        </p:txBody>
      </p:sp>
      <p:pic>
        <p:nvPicPr>
          <p:cNvPr id="4098" name="Picture 2" descr="C:\Users\Korisnik\Pictures\images.jpg"/>
          <p:cNvPicPr>
            <a:picLocks noChangeAspect="1" noChangeArrowheads="1"/>
          </p:cNvPicPr>
          <p:nvPr/>
        </p:nvPicPr>
        <p:blipFill>
          <a:blip r:embed="rId3"/>
          <a:srcRect/>
          <a:stretch>
            <a:fillRect/>
          </a:stretch>
        </p:blipFill>
        <p:spPr bwMode="auto">
          <a:xfrm>
            <a:off x="0" y="4071942"/>
            <a:ext cx="2643205" cy="2286016"/>
          </a:xfrm>
          <a:prstGeom prst="rect">
            <a:avLst/>
          </a:prstGeom>
          <a:noFill/>
        </p:spPr>
      </p:pic>
      <p:pic>
        <p:nvPicPr>
          <p:cNvPr id="2050" name="Picture 2" descr="C:\Users\Korisnik\Pictures\imagesCADPTIR0.jpg"/>
          <p:cNvPicPr>
            <a:picLocks noChangeAspect="1" noChangeArrowheads="1"/>
          </p:cNvPicPr>
          <p:nvPr/>
        </p:nvPicPr>
        <p:blipFill>
          <a:blip r:embed="rId4"/>
          <a:srcRect/>
          <a:stretch>
            <a:fillRect/>
          </a:stretch>
        </p:blipFill>
        <p:spPr bwMode="auto">
          <a:xfrm>
            <a:off x="3186113" y="4143380"/>
            <a:ext cx="3600465" cy="2286016"/>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Rot="1" noChangeArrowheads="1"/>
          </p:cNvSpPr>
          <p:nvPr>
            <p:ph idx="1"/>
          </p:nvPr>
        </p:nvSpPr>
        <p:spPr>
          <a:xfrm>
            <a:off x="0" y="285728"/>
            <a:ext cx="9144000" cy="5357850"/>
          </a:xfrm>
        </p:spPr>
        <p:txBody>
          <a:bodyPr>
            <a:normAutofit/>
          </a:bodyPr>
          <a:lstStyle/>
          <a:p>
            <a:pPr>
              <a:lnSpc>
                <a:spcPct val="80000"/>
              </a:lnSpc>
              <a:defRPr/>
            </a:pPr>
            <a:r>
              <a:rPr lang="hr-HR" sz="2800" dirty="0" smtClean="0"/>
              <a:t>Prirodan položaj kralježnice je onaj pri kojem kralježnica zadržava svoju zakrivljenost u obliku slova S.</a:t>
            </a:r>
          </a:p>
          <a:p>
            <a:pPr>
              <a:lnSpc>
                <a:spcPct val="80000"/>
              </a:lnSpc>
              <a:defRPr/>
            </a:pPr>
            <a:r>
              <a:rPr lang="hr-HR" sz="2800" dirty="0" smtClean="0"/>
              <a:t>Tada se svi njeni dijelovi međusobno slažu, rekli bismo - vlada harmonija. </a:t>
            </a:r>
          </a:p>
          <a:p>
            <a:pPr>
              <a:lnSpc>
                <a:spcPct val="80000"/>
              </a:lnSpc>
              <a:defRPr/>
            </a:pPr>
            <a:r>
              <a:rPr lang="hr-HR" sz="2800" dirty="0" smtClean="0"/>
              <a:t>Nije zdrav, dakle štetan je, svaki položaj tijela pri kojem se prirodna zakrivljenost kralježnice mijenja </a:t>
            </a:r>
            <a:endParaRPr lang="hr-HR" sz="2800" b="1" dirty="0" smtClean="0"/>
          </a:p>
          <a:p>
            <a:pPr eaLnBrk="1" hangingPunct="1">
              <a:lnSpc>
                <a:spcPct val="80000"/>
              </a:lnSpc>
              <a:defRPr/>
            </a:pPr>
            <a:r>
              <a:rPr lang="hr-HR" sz="2800" b="1" dirty="0" smtClean="0"/>
              <a:t> pravilan izgled kralježnice</a:t>
            </a:r>
          </a:p>
        </p:txBody>
      </p:sp>
      <p:pic>
        <p:nvPicPr>
          <p:cNvPr id="5122" name="Picture 2" descr="C:\Users\Korisnik\Pictures\spine3-BB.jpg"/>
          <p:cNvPicPr>
            <a:picLocks noChangeAspect="1" noChangeArrowheads="1"/>
          </p:cNvPicPr>
          <p:nvPr/>
        </p:nvPicPr>
        <p:blipFill>
          <a:blip r:embed="rId2"/>
          <a:srcRect/>
          <a:stretch>
            <a:fillRect/>
          </a:stretch>
        </p:blipFill>
        <p:spPr bwMode="auto">
          <a:xfrm>
            <a:off x="2571736" y="3571876"/>
            <a:ext cx="3492500" cy="3286124"/>
          </a:xfrm>
          <a:prstGeom prst="rect">
            <a:avLst/>
          </a:prstGeom>
          <a:noFill/>
        </p:spPr>
      </p:pic>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Rot="1" noChangeArrowheads="1"/>
          </p:cNvSpPr>
          <p:nvPr>
            <p:ph idx="1"/>
          </p:nvPr>
        </p:nvSpPr>
        <p:spPr>
          <a:xfrm>
            <a:off x="468313" y="404813"/>
            <a:ext cx="8007350" cy="4191000"/>
          </a:xfrm>
        </p:spPr>
        <p:txBody>
          <a:bodyPr/>
          <a:lstStyle/>
          <a:p>
            <a:pPr eaLnBrk="1" hangingPunct="1">
              <a:buNone/>
              <a:defRPr/>
            </a:pPr>
            <a:r>
              <a:rPr lang="hr-HR" sz="2800" b="1" dirty="0" smtClean="0"/>
              <a:t>-vježbe držanja daju vam snažne i elastične mišiće za održavanje pravilnog položaja kralježnice.</a:t>
            </a:r>
          </a:p>
          <a:p>
            <a:pPr eaLnBrk="1" hangingPunct="1">
              <a:buNone/>
              <a:defRPr/>
            </a:pPr>
            <a:r>
              <a:rPr lang="hr-HR" sz="2800" b="1" dirty="0" smtClean="0"/>
              <a:t>- jaki mišići održavaju kosti i zglobove u pravilnom položaju i pomažu u održavanju toga položaja.</a:t>
            </a:r>
          </a:p>
          <a:p>
            <a:pPr eaLnBrk="1" hangingPunct="1">
              <a:defRPr/>
            </a:pPr>
            <a:endParaRPr lang="hr-HR" sz="2800" b="1" dirty="0" smtClean="0"/>
          </a:p>
        </p:txBody>
      </p:sp>
      <p:pic>
        <p:nvPicPr>
          <p:cNvPr id="9220" name="Picture 5"/>
          <p:cNvPicPr>
            <a:picLocks noChangeAspect="1" noChangeArrowheads="1"/>
          </p:cNvPicPr>
          <p:nvPr/>
        </p:nvPicPr>
        <p:blipFill>
          <a:blip r:embed="rId2"/>
          <a:srcRect/>
          <a:stretch>
            <a:fillRect/>
          </a:stretch>
        </p:blipFill>
        <p:spPr bwMode="auto">
          <a:xfrm>
            <a:off x="3857625" y="3786188"/>
            <a:ext cx="2486025" cy="2444750"/>
          </a:xfrm>
          <a:prstGeom prst="rect">
            <a:avLst/>
          </a:prstGeom>
          <a:noFill/>
          <a:ln w="9525">
            <a:noFill/>
            <a:miter lim="800000"/>
            <a:headEnd/>
            <a:tailEnd/>
          </a:ln>
        </p:spPr>
      </p:pic>
      <p:pic>
        <p:nvPicPr>
          <p:cNvPr id="9221" name="Picture 6"/>
          <p:cNvPicPr>
            <a:picLocks noChangeAspect="1" noChangeArrowheads="1"/>
          </p:cNvPicPr>
          <p:nvPr/>
        </p:nvPicPr>
        <p:blipFill>
          <a:blip r:embed="rId3"/>
          <a:srcRect/>
          <a:stretch>
            <a:fillRect/>
          </a:stretch>
        </p:blipFill>
        <p:spPr bwMode="auto">
          <a:xfrm>
            <a:off x="714375" y="3071813"/>
            <a:ext cx="2857500" cy="1870075"/>
          </a:xfrm>
          <a:prstGeom prst="rect">
            <a:avLst/>
          </a:prstGeom>
          <a:noFill/>
          <a:ln w="9525">
            <a:noFill/>
            <a:miter lim="800000"/>
            <a:headEnd/>
            <a:tailEnd/>
          </a:ln>
        </p:spPr>
      </p:pic>
      <p:pic>
        <p:nvPicPr>
          <p:cNvPr id="9222" name="Picture 7"/>
          <p:cNvPicPr>
            <a:picLocks noChangeAspect="1" noChangeArrowheads="1"/>
          </p:cNvPicPr>
          <p:nvPr/>
        </p:nvPicPr>
        <p:blipFill>
          <a:blip r:embed="rId4"/>
          <a:srcRect/>
          <a:stretch>
            <a:fillRect/>
          </a:stretch>
        </p:blipFill>
        <p:spPr bwMode="auto">
          <a:xfrm>
            <a:off x="6588125" y="3141663"/>
            <a:ext cx="2381250" cy="3402012"/>
          </a:xfrm>
          <a:prstGeom prst="rect">
            <a:avLst/>
          </a:prstGeom>
          <a:noFill/>
          <a:ln w="9525">
            <a:noFill/>
            <a:miter lim="800000"/>
            <a:headEnd/>
            <a:tailEnd/>
          </a:ln>
        </p:spPr>
      </p:pic>
      <p:pic>
        <p:nvPicPr>
          <p:cNvPr id="7" name="Picture 6"/>
          <p:cNvPicPr>
            <a:picLocks noChangeAspect="1" noChangeArrowheads="1"/>
          </p:cNvPicPr>
          <p:nvPr/>
        </p:nvPicPr>
        <p:blipFill>
          <a:blip r:embed="rId5"/>
          <a:srcRect/>
          <a:stretch>
            <a:fillRect/>
          </a:stretch>
        </p:blipFill>
        <p:spPr bwMode="auto">
          <a:xfrm>
            <a:off x="357159" y="3068638"/>
            <a:ext cx="2874992" cy="3003568"/>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sadržaja 3"/>
          <p:cNvSpPr>
            <a:spLocks noGrp="1"/>
          </p:cNvSpPr>
          <p:nvPr>
            <p:ph idx="1"/>
          </p:nvPr>
        </p:nvSpPr>
        <p:spPr>
          <a:xfrm>
            <a:off x="457200" y="642918"/>
            <a:ext cx="8229600" cy="5681682"/>
          </a:xfrm>
        </p:spPr>
        <p:txBody>
          <a:bodyPr>
            <a:normAutofit/>
          </a:bodyPr>
          <a:lstStyle/>
          <a:p>
            <a:r>
              <a:rPr lang="hr-HR" sz="3600" dirty="0" smtClean="0"/>
              <a:t>važnost svakodnevnog vježbanja u trajanju od najmanje 10 minuta značajno poboljšava snagu mišića koji drže kralježnicu i sprečavaju iskrivljenja</a:t>
            </a:r>
            <a:endParaRPr lang="hr-HR" sz="3600" dirty="0"/>
          </a:p>
        </p:txBody>
      </p:sp>
      <p:pic>
        <p:nvPicPr>
          <p:cNvPr id="1027" name="Picture 3" descr="C:\Users\Korisnik\Pictures\imagesCA5S0CBU.jpg"/>
          <p:cNvPicPr>
            <a:picLocks noChangeAspect="1" noChangeArrowheads="1"/>
          </p:cNvPicPr>
          <p:nvPr/>
        </p:nvPicPr>
        <p:blipFill>
          <a:blip r:embed="rId2"/>
          <a:srcRect/>
          <a:stretch>
            <a:fillRect/>
          </a:stretch>
        </p:blipFill>
        <p:spPr bwMode="auto">
          <a:xfrm>
            <a:off x="3428992" y="3643314"/>
            <a:ext cx="4286280" cy="3000396"/>
          </a:xfrm>
          <a:prstGeom prst="rect">
            <a:avLst/>
          </a:prstGeom>
          <a:noFill/>
        </p:spPr>
      </p:pic>
      <p:pic>
        <p:nvPicPr>
          <p:cNvPr id="5" name="Picture 4"/>
          <p:cNvPicPr>
            <a:picLocks noChangeAspect="1" noChangeArrowheads="1"/>
          </p:cNvPicPr>
          <p:nvPr/>
        </p:nvPicPr>
        <p:blipFill>
          <a:blip r:embed="rId3"/>
          <a:srcRect/>
          <a:stretch>
            <a:fillRect/>
          </a:stretch>
        </p:blipFill>
        <p:spPr bwMode="auto">
          <a:xfrm>
            <a:off x="428596" y="3643315"/>
            <a:ext cx="3286148" cy="302418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orisnik\Pictures\kralj.1.png"/>
          <p:cNvPicPr>
            <a:picLocks noChangeAspect="1" noChangeArrowheads="1"/>
          </p:cNvPicPr>
          <p:nvPr/>
        </p:nvPicPr>
        <p:blipFill>
          <a:blip r:embed="rId3"/>
          <a:srcRect/>
          <a:stretch>
            <a:fillRect/>
          </a:stretch>
        </p:blipFill>
        <p:spPr bwMode="auto">
          <a:xfrm>
            <a:off x="428596" y="500042"/>
            <a:ext cx="7143800" cy="5429288"/>
          </a:xfrm>
          <a:prstGeom prst="rect">
            <a:avLst/>
          </a:prstGeom>
          <a:noFill/>
        </p:spPr>
      </p:pic>
      <p:sp>
        <p:nvSpPr>
          <p:cNvPr id="8" name="Rezervirano mjesto teksta 7"/>
          <p:cNvSpPr>
            <a:spLocks noGrp="1"/>
          </p:cNvSpPr>
          <p:nvPr>
            <p:ph type="body" idx="1"/>
          </p:nvPr>
        </p:nvSpPr>
        <p:spPr>
          <a:xfrm flipH="1">
            <a:off x="1500166" y="5929330"/>
            <a:ext cx="5214974" cy="928670"/>
          </a:xfrm>
        </p:spPr>
        <p:txBody>
          <a:bodyPr>
            <a:normAutofit/>
          </a:bodyPr>
          <a:lstStyle/>
          <a:p>
            <a:r>
              <a:rPr lang="hr-HR" dirty="0" smtClean="0"/>
              <a:t>Prikaz  kralježnice</a:t>
            </a:r>
            <a:endParaRPr lang="hr-HR"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57200" y="571480"/>
            <a:ext cx="7239000" cy="5884256"/>
          </a:xfrm>
        </p:spPr>
        <p:txBody>
          <a:bodyPr>
            <a:normAutofit/>
          </a:bodyPr>
          <a:lstStyle/>
          <a:p>
            <a:r>
              <a:rPr lang="hr-HR" sz="4000" dirty="0" smtClean="0"/>
              <a:t>MORAMO  LI  ČEKATI  NA TO  DA  SMO  STARI  I  BOLESNI  DA BISMO  SHVATILI  DA  IMAMO JEDNO  TIJELO!</a:t>
            </a:r>
            <a:endParaRPr lang="hr-HR" sz="4000" dirty="0"/>
          </a:p>
        </p:txBody>
      </p:sp>
      <p:pic>
        <p:nvPicPr>
          <p:cNvPr id="3074" name="Picture 2" descr="C:\Users\Korisnik\Pictures\124668660-640x376.jpg"/>
          <p:cNvPicPr>
            <a:picLocks noChangeAspect="1" noChangeArrowheads="1"/>
          </p:cNvPicPr>
          <p:nvPr/>
        </p:nvPicPr>
        <p:blipFill>
          <a:blip r:embed="rId2"/>
          <a:srcRect/>
          <a:stretch>
            <a:fillRect/>
          </a:stretch>
        </p:blipFill>
        <p:spPr bwMode="auto">
          <a:xfrm>
            <a:off x="1071538" y="3500438"/>
            <a:ext cx="5429288" cy="257176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57200" y="928670"/>
            <a:ext cx="7239000" cy="5527066"/>
          </a:xfrm>
        </p:spPr>
        <p:txBody>
          <a:bodyPr/>
          <a:lstStyle/>
          <a:p>
            <a:r>
              <a:rPr lang="hr-HR" sz="2800" dirty="0" smtClean="0"/>
              <a:t>-redovito vježbanje je veoma važno za pravilno držanje,snagu i zdravlje</a:t>
            </a:r>
            <a:br>
              <a:rPr lang="hr-HR" sz="2800" dirty="0" smtClean="0"/>
            </a:br>
            <a:r>
              <a:rPr lang="hr-HR" sz="2800" dirty="0" smtClean="0"/>
              <a:t>-tijekom vježbanja ubrzava se rad srca  i disanje i svaki dio tijela  dobiva više krvi i kisika</a:t>
            </a:r>
            <a:br>
              <a:rPr lang="hr-HR" sz="2800" dirty="0" smtClean="0"/>
            </a:br>
            <a:r>
              <a:rPr lang="hr-HR" sz="2800" dirty="0" smtClean="0"/>
              <a:t>-vježbanje pozitivno utječe i na pamćenje i učenje</a:t>
            </a:r>
            <a:br>
              <a:rPr lang="hr-HR" sz="2800" dirty="0" smtClean="0"/>
            </a:br>
            <a:r>
              <a:rPr lang="hr-HR" sz="2800" dirty="0" smtClean="0"/>
              <a:t>-dovoljno je svakodnevno učiniti nekoliko vježbi i tako poboljšati kondiciju,ojačati mišiće i tako poboljšati svoje držanje</a:t>
            </a:r>
          </a:p>
          <a:p>
            <a:endParaRPr lang="hr-HR" dirty="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57200" y="714356"/>
            <a:ext cx="7239000" cy="5741380"/>
          </a:xfrm>
        </p:spPr>
        <p:txBody>
          <a:bodyPr>
            <a:normAutofit/>
          </a:bodyPr>
          <a:lstStyle/>
          <a:p>
            <a:r>
              <a:rPr lang="hr-HR" sz="2400" b="1" dirty="0" smtClean="0"/>
              <a:t>-nekoliko pravila koja je važno znati prije vježbanja</a:t>
            </a:r>
          </a:p>
          <a:p>
            <a:r>
              <a:rPr lang="hr-HR" sz="2400" b="1" dirty="0" smtClean="0"/>
              <a:t>-nemojte vježbati neposredno prije ili nakon jela-idealno 2 sata prije ili poslije jela</a:t>
            </a:r>
          </a:p>
          <a:p>
            <a:r>
              <a:rPr lang="hr-HR" sz="2400" b="1" dirty="0" smtClean="0"/>
              <a:t>-početi sa manjim brojem ponavljanja i postepeno povećavati broj ponavljanja</a:t>
            </a:r>
          </a:p>
          <a:p>
            <a:r>
              <a:rPr lang="hr-HR" sz="2400" b="1" dirty="0" smtClean="0"/>
              <a:t>-potrebno je biti uporan u vježbanju jer samo </a:t>
            </a:r>
            <a:r>
              <a:rPr lang="hr-HR" sz="2800" b="1" dirty="0" smtClean="0"/>
              <a:t>upornost donosi rezultate</a:t>
            </a:r>
          </a:p>
          <a:p>
            <a:endParaRPr lang="hr-HR" sz="2400" dirty="0"/>
          </a:p>
        </p:txBody>
      </p:sp>
      <p:pic>
        <p:nvPicPr>
          <p:cNvPr id="5122" name="Picture 2" descr="C:\Users\Korisnik\Pictures\imagesCA4RZ87B.jpg"/>
          <p:cNvPicPr>
            <a:picLocks noChangeAspect="1" noChangeArrowheads="1"/>
          </p:cNvPicPr>
          <p:nvPr/>
        </p:nvPicPr>
        <p:blipFill>
          <a:blip r:embed="rId2"/>
          <a:srcRect/>
          <a:stretch>
            <a:fillRect/>
          </a:stretch>
        </p:blipFill>
        <p:spPr bwMode="auto">
          <a:xfrm>
            <a:off x="2143108" y="4143380"/>
            <a:ext cx="4214842" cy="2428892"/>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0" y="428604"/>
            <a:ext cx="8001024" cy="5703576"/>
          </a:xfrm>
        </p:spPr>
        <p:txBody>
          <a:bodyPr>
            <a:normAutofit/>
          </a:bodyPr>
          <a:lstStyle/>
          <a:p>
            <a:r>
              <a:rPr lang="hr-HR" sz="2800" dirty="0" smtClean="0"/>
              <a:t>Vježba 1-</a:t>
            </a:r>
            <a:r>
              <a:rPr lang="vi-VN" sz="2800" b="1" dirty="0" smtClean="0"/>
              <a:t>Vježba 1: Klatno</a:t>
            </a:r>
            <a:r>
              <a:rPr lang="vi-VN" sz="2800" dirty="0" smtClean="0"/>
              <a:t/>
            </a:r>
            <a:br>
              <a:rPr lang="vi-VN" sz="2800" dirty="0" smtClean="0"/>
            </a:br>
            <a:r>
              <a:rPr lang="vi-VN" sz="2800" dirty="0" smtClean="0"/>
              <a:t>Ispružite ruke ispred sebe u visini ramena, dlanovi se dodiruju </a:t>
            </a:r>
          </a:p>
          <a:p>
            <a:r>
              <a:rPr lang="vi-VN" sz="2800" dirty="0" smtClean="0"/>
              <a:t>Zamahnite rukama unatrag poput klatna, koliko možete, bez forsiranja. Ruke njišite brzim pokretima. Vježba će biti intenzivnija, podignete li se na prste dok zamahujete rukama prema natrag, te ponovno stajete na pete kako pomičete ruke prema naprijed. Pokreti trebaju biti ritmični, poput brzog klatna. Ova je vježba korisna za prsne mišiće i mišiće ramena.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57200" y="714356"/>
            <a:ext cx="7239000" cy="5741380"/>
          </a:xfrm>
        </p:spPr>
        <p:txBody>
          <a:bodyPr>
            <a:normAutofit/>
          </a:bodyPr>
          <a:lstStyle/>
          <a:p>
            <a:r>
              <a:rPr lang="vi-VN" sz="2800" b="1" dirty="0" smtClean="0"/>
              <a:t>Vježba 2: Kruženje rukama</a:t>
            </a:r>
            <a:r>
              <a:rPr lang="vi-VN" sz="2800" dirty="0" smtClean="0"/>
              <a:t/>
            </a:r>
            <a:br>
              <a:rPr lang="vi-VN" sz="2800" dirty="0" smtClean="0"/>
            </a:br>
            <a:r>
              <a:rPr lang="vi-VN" sz="2800" dirty="0" smtClean="0"/>
              <a:t>Podignite ruke sa strane u vodoravni položaj u visini ramena, otvorenih dlanova, okrenutih prema dolje. </a:t>
            </a:r>
          </a:p>
          <a:p>
            <a:r>
              <a:rPr lang="vi-VN" sz="2800" dirty="0" smtClean="0"/>
              <a:t>Tako raširenim rukama počnite raditi krugove, ali ne prevelike, promjera 20-tak centimetara. Kad radite krugove, ne dozvolite da vam ruke prijeđu liniju prsa. Napravite 12 krugova u jednom smjeru, pa 12 u drugom. Ova je vježba dobra za prsa, ramena i leđa.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57200" y="500042"/>
            <a:ext cx="7239000" cy="5955694"/>
          </a:xfrm>
        </p:spPr>
        <p:txBody>
          <a:bodyPr>
            <a:normAutofit fontScale="92500" lnSpcReduction="20000"/>
          </a:bodyPr>
          <a:lstStyle/>
          <a:p>
            <a:r>
              <a:rPr lang="vi-VN" sz="3000" b="1" dirty="0" smtClean="0"/>
              <a:t>Vježba 3: Luk</a:t>
            </a:r>
            <a:r>
              <a:rPr lang="vi-VN" sz="3000" dirty="0" smtClean="0"/>
              <a:t/>
            </a:r>
            <a:br>
              <a:rPr lang="vi-VN" sz="3000" dirty="0" smtClean="0"/>
            </a:br>
            <a:r>
              <a:rPr lang="vi-VN" sz="3000" dirty="0" smtClean="0"/>
              <a:t>Legnite na trbuh. Ruke istegnite otraga, podignite pete od poda i rukama obuhvatite gležnjeve. </a:t>
            </a:r>
          </a:p>
          <a:p>
            <a:r>
              <a:rPr lang="vi-VN" sz="3000" dirty="0" smtClean="0"/>
              <a:t>Malo se opustite, pa izvedite vježbu još jednom. Ovo nije jednostavna vježba i početnici obično moraju noge držati malo razmaknutima. No kako se mišići jačaju, više ćete moći skupiti noge, tako da na kraju vježbu radite cijelo vrijeme sa spojenim nogama. Ova vježba isteže i jača kralježnicu </a:t>
            </a:r>
            <a:r>
              <a:rPr lang="hr-HR" sz="3000" dirty="0" smtClean="0"/>
              <a:t>. I</a:t>
            </a:r>
            <a:r>
              <a:rPr lang="vi-VN" sz="3000" dirty="0" smtClean="0"/>
              <a:t>stežu se trbušni mišići, leđa, noge, ruke i vrat</a:t>
            </a:r>
            <a:r>
              <a:rPr lang="hr-HR" sz="3000" dirty="0" smtClean="0"/>
              <a:t>,</a:t>
            </a:r>
            <a:r>
              <a:rPr lang="vi-VN" sz="3000" dirty="0" smtClean="0"/>
              <a:t> poboljšava</a:t>
            </a:r>
            <a:r>
              <a:rPr lang="hr-HR" sz="3000" dirty="0" smtClean="0"/>
              <a:t> se</a:t>
            </a:r>
            <a:r>
              <a:rPr lang="vi-VN" sz="3000" dirty="0" smtClean="0"/>
              <a:t> probav</a:t>
            </a:r>
            <a:r>
              <a:rPr lang="hr-HR" sz="3000" dirty="0" smtClean="0"/>
              <a:t>a</a:t>
            </a:r>
            <a:r>
              <a:rPr lang="vi-VN" sz="3000" dirty="0" smtClean="0"/>
              <a:t> i ispravlja loše držanje. </a:t>
            </a:r>
            <a:r>
              <a:rPr lang="vi-VN" dirty="0" smtClean="0"/>
              <a:t/>
            </a:r>
            <a:br>
              <a:rPr lang="vi-VN" dirty="0" smtClean="0"/>
            </a:br>
            <a:endParaRPr lang="vi-VN" dirty="0" smtClean="0"/>
          </a:p>
          <a:p>
            <a:endParaRPr lang="hr-H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57200" y="285728"/>
            <a:ext cx="7239000" cy="6170008"/>
          </a:xfrm>
        </p:spPr>
        <p:txBody>
          <a:bodyPr>
            <a:normAutofit fontScale="85000" lnSpcReduction="20000"/>
          </a:bodyPr>
          <a:lstStyle/>
          <a:p>
            <a:endParaRPr lang="vi-VN" sz="3000" dirty="0" smtClean="0"/>
          </a:p>
          <a:p>
            <a:r>
              <a:rPr lang="vi-VN" sz="3000" b="1" dirty="0" smtClean="0"/>
              <a:t>Vježba 4: Dodirivanje poda</a:t>
            </a:r>
            <a:r>
              <a:rPr lang="vi-VN" sz="3000" dirty="0" smtClean="0"/>
              <a:t/>
            </a:r>
            <a:br>
              <a:rPr lang="vi-VN" sz="3000" dirty="0" smtClean="0"/>
            </a:br>
            <a:r>
              <a:rPr lang="vi-VN" sz="3000" dirty="0" smtClean="0"/>
              <a:t>.</a:t>
            </a:r>
            <a:br>
              <a:rPr lang="vi-VN" sz="3000" dirty="0" smtClean="0"/>
            </a:br>
            <a:r>
              <a:rPr lang="vi-VN" sz="3000" dirty="0" smtClean="0"/>
              <a:t>Stanite uspravno, podignite ruke iznad glave. Dlanovi neka budu otvoreni, a palčevi se dodiruju. </a:t>
            </a:r>
          </a:p>
          <a:p>
            <a:r>
              <a:rPr lang="vi-VN" sz="3000" dirty="0" smtClean="0"/>
              <a:t>Bez savijanja koljena, napravite pregib naprijed iz struka i probajte dotaknuti pod prstima, dok glavu privlačite koljenima. Ne savijajte ni ruke ni koljena. Čak i ako ne možete iz prve dotaknuti pod, budite uporni u izvođenju vježbe i uskoro će vam i to poći za rukom. </a:t>
            </a:r>
          </a:p>
          <a:p>
            <a:r>
              <a:rPr lang="vi-VN" sz="3000" dirty="0" smtClean="0"/>
              <a:t>Zadržite se u ovom položaju barem 6 sekundi, zatim se uspravite i opustite. </a:t>
            </a:r>
            <a:endParaRPr lang="hr-HR" sz="3000" dirty="0" smtClean="0"/>
          </a:p>
          <a:p>
            <a:r>
              <a:rPr lang="vi-VN" sz="3000" dirty="0" smtClean="0"/>
              <a:t>Ova vježba isteže i jača kralježnicu, te ju čini gipkijom. Masira trbušne mišiće i potiče dotok krvi u mozak, tjeme i lice.</a:t>
            </a:r>
            <a:endParaRPr lang="hr-HR" sz="3000" dirty="0" smtClean="0"/>
          </a:p>
          <a:p>
            <a:endParaRPr lang="hr-H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57200" y="285728"/>
            <a:ext cx="7239000" cy="6170008"/>
          </a:xfrm>
        </p:spPr>
        <p:txBody>
          <a:bodyPr>
            <a:normAutofit fontScale="85000" lnSpcReduction="20000"/>
          </a:bodyPr>
          <a:lstStyle/>
          <a:p>
            <a:r>
              <a:rPr lang="vi-VN" b="1" dirty="0" smtClean="0"/>
              <a:t>Vježba 5: Savijanje laktova</a:t>
            </a:r>
            <a:endParaRPr lang="hr-HR" b="1" dirty="0" smtClean="0"/>
          </a:p>
          <a:p>
            <a:r>
              <a:rPr lang="vi-VN" dirty="0" smtClean="0"/>
              <a:t>Ruke ispružite sa strane. Zatim savijte ruke u laktovima, sve dok vam vrhovi prstiju ne dodirnu ramena. Nadlaktice neka vam ostanu u razini ramena. </a:t>
            </a:r>
          </a:p>
          <a:p>
            <a:r>
              <a:rPr lang="vi-VN" dirty="0" smtClean="0"/>
              <a:t>Tako raširenim rukama počnite raditi krugove, ali ne prevelike, promjera 20-tak centimetara. Kad radite krugove, ne dozvolite da vam ruke prijeđu liniju prsa. Napravite 12 krugova u jednom smjeru, pa 12 u drugom. Ova je vježba dobra za prsa, ramena i leđa. </a:t>
            </a:r>
          </a:p>
          <a:p>
            <a:r>
              <a:rPr lang="vi-VN" dirty="0" smtClean="0"/>
              <a:t>laktove prema naprijed, dok se ne dodirnu. Ako vam to ne uspije od prve, pomoći će malo vježbe. </a:t>
            </a:r>
          </a:p>
          <a:p>
            <a:r>
              <a:rPr lang="vi-VN" dirty="0" smtClean="0"/>
              <a:t>Držeći prste na ramenima, pomaknite laktove što više možete unatrag. Vratite se u početni položaj, a zatim ponovite vježbu pomičući laktove prema naprijed i prema natrag nekoliko puta.</a:t>
            </a:r>
            <a:br>
              <a:rPr lang="vi-VN" dirty="0" smtClean="0"/>
            </a:br>
            <a:endParaRPr lang="vi-VN" dirty="0" smtClean="0"/>
          </a:p>
          <a:p>
            <a:endParaRPr lang="hr-H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57200" y="571480"/>
            <a:ext cx="7239000" cy="5884256"/>
          </a:xfrm>
        </p:spPr>
        <p:txBody>
          <a:bodyPr>
            <a:normAutofit lnSpcReduction="10000"/>
          </a:bodyPr>
          <a:lstStyle/>
          <a:p>
            <a:r>
              <a:rPr lang="vi-VN" b="1" dirty="0" smtClean="0"/>
              <a:t>Vježba 6: Listovi i čučnjevi</a:t>
            </a:r>
            <a:endParaRPr lang="hr-HR" b="1" dirty="0" smtClean="0"/>
          </a:p>
          <a:p>
            <a:r>
              <a:rPr lang="vi-VN" dirty="0" smtClean="0"/>
              <a:t>Stanite uspravno, ruke stavite na kukove, podignite se nekoliko puta na prste. Kad stanete na prste, malo se zadržite u tom položaju, a zatim polako spustite petu na pod. Koljena ne savijajte, a pete neka vam budu spojene. Ova je vježba dobra za listove. </a:t>
            </a:r>
          </a:p>
          <a:p>
            <a:r>
              <a:rPr lang="vi-VN" dirty="0" smtClean="0"/>
              <a:t>Podignite ruke u vodoravni položaj. Razmaknite stopala oko pola metra, te spustite tijelo u čučanj, težinu prebacite na prste, a gornji dio tijela neka vam bude što uspravniji. Ponovite vježbu nekoliko puta. Ova je vježba izvrsna za bedra. </a:t>
            </a:r>
          </a:p>
          <a:p>
            <a:endParaRPr lang="hr-H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0" y="571480"/>
            <a:ext cx="8686800" cy="4429156"/>
          </a:xfrm>
        </p:spPr>
        <p:txBody>
          <a:bodyPr>
            <a:normAutofit/>
          </a:bodyPr>
          <a:lstStyle/>
          <a:p>
            <a:r>
              <a:rPr lang="hr-HR" sz="3600" dirty="0" smtClean="0"/>
              <a:t>-</a:t>
            </a:r>
            <a:r>
              <a:rPr lang="hr-HR" sz="2800" dirty="0" smtClean="0"/>
              <a:t>podaci govore da svaki drugi  školarac ima problema sa držanjem  i vezano uz to ima i problema sa kralježnicom</a:t>
            </a:r>
            <a:br>
              <a:rPr lang="hr-HR" sz="2800" dirty="0" smtClean="0"/>
            </a:br>
            <a:r>
              <a:rPr lang="hr-HR" sz="2800" dirty="0" smtClean="0"/>
              <a:t>-u školi treba postaviti osnovu za pravilno držanje tijela</a:t>
            </a:r>
            <a:br>
              <a:rPr lang="hr-HR" sz="2800" dirty="0" smtClean="0"/>
            </a:br>
            <a:r>
              <a:rPr lang="hr-HR" sz="2800" dirty="0" smtClean="0"/>
              <a:t>-moderne životne navike- sjedenje za kompjuterom,manjak kretanja dovode do nepravilnog držanja i problema</a:t>
            </a:r>
          </a:p>
          <a:p>
            <a:endParaRPr lang="hr-HR" dirty="0"/>
          </a:p>
        </p:txBody>
      </p:sp>
      <p:pic>
        <p:nvPicPr>
          <p:cNvPr id="2050" name="Picture 2" descr="C:\Users\Korisnik\Pictures\imagesCAAPWS8T.jpg"/>
          <p:cNvPicPr>
            <a:picLocks noChangeAspect="1" noChangeArrowheads="1"/>
          </p:cNvPicPr>
          <p:nvPr/>
        </p:nvPicPr>
        <p:blipFill>
          <a:blip r:embed="rId2"/>
          <a:srcRect/>
          <a:stretch>
            <a:fillRect/>
          </a:stretch>
        </p:blipFill>
        <p:spPr bwMode="auto">
          <a:xfrm>
            <a:off x="1714480" y="4214818"/>
            <a:ext cx="4786346" cy="2214578"/>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zervirano mjesto sadržaja 6"/>
          <p:cNvSpPr>
            <a:spLocks noGrp="1"/>
          </p:cNvSpPr>
          <p:nvPr>
            <p:ph idx="1"/>
          </p:nvPr>
        </p:nvSpPr>
        <p:spPr>
          <a:xfrm>
            <a:off x="0" y="0"/>
            <a:ext cx="8686800" cy="6324600"/>
          </a:xfrm>
        </p:spPr>
        <p:txBody>
          <a:bodyPr/>
          <a:lstStyle/>
          <a:p>
            <a:r>
              <a:rPr lang="hr-HR" dirty="0" smtClean="0"/>
              <a:t/>
            </a:r>
            <a:br>
              <a:rPr lang="hr-HR" dirty="0" smtClean="0"/>
            </a:br>
            <a:r>
              <a:rPr lang="hr-HR" dirty="0" smtClean="0"/>
              <a:t>- </a:t>
            </a:r>
            <a:r>
              <a:rPr lang="hr-HR" sz="4000" dirty="0" smtClean="0"/>
              <a:t>da biste stvorili dobru i vrlo korisnu naviku da pravilno držite svoje tijelo</a:t>
            </a:r>
            <a:br>
              <a:rPr lang="hr-HR" sz="4000" dirty="0" smtClean="0"/>
            </a:br>
            <a:r>
              <a:rPr lang="hr-HR" sz="4000" dirty="0" smtClean="0"/>
              <a:t>- da biste tu naviku trajno sačuvali ako je već imate</a:t>
            </a:r>
            <a:br>
              <a:rPr lang="hr-HR" sz="4000" dirty="0" smtClean="0"/>
            </a:br>
            <a:r>
              <a:rPr lang="hr-HR" sz="4000" dirty="0" smtClean="0"/>
              <a:t>- potrebno je stalno voditi računa o pravilnom  držanju svoga tijela</a:t>
            </a:r>
            <a:endParaRPr lang="hr-HR" sz="4000" dirty="0"/>
          </a:p>
        </p:txBody>
      </p:sp>
      <p:pic>
        <p:nvPicPr>
          <p:cNvPr id="1026" name="Picture 2" descr="C:\Users\Korisnik\Pictures\imagesCAGXCISO.jpg"/>
          <p:cNvPicPr>
            <a:picLocks noChangeAspect="1" noChangeArrowheads="1"/>
          </p:cNvPicPr>
          <p:nvPr/>
        </p:nvPicPr>
        <p:blipFill>
          <a:blip r:embed="rId2"/>
          <a:srcRect/>
          <a:stretch>
            <a:fillRect/>
          </a:stretch>
        </p:blipFill>
        <p:spPr bwMode="auto">
          <a:xfrm>
            <a:off x="3714744" y="4714884"/>
            <a:ext cx="3648082" cy="1938339"/>
          </a:xfrm>
          <a:prstGeom prst="rect">
            <a:avLst/>
          </a:prstGeo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orisnik\Pictures\skolioza-tipovi.jpg"/>
          <p:cNvPicPr>
            <a:picLocks noChangeAspect="1" noChangeArrowheads="1"/>
          </p:cNvPicPr>
          <p:nvPr/>
        </p:nvPicPr>
        <p:blipFill>
          <a:blip r:embed="rId2"/>
          <a:srcRect/>
          <a:stretch>
            <a:fillRect/>
          </a:stretch>
        </p:blipFill>
        <p:spPr bwMode="auto">
          <a:xfrm>
            <a:off x="428596" y="1285860"/>
            <a:ext cx="4000528" cy="3810000"/>
          </a:xfrm>
          <a:prstGeom prst="rect">
            <a:avLst/>
          </a:prstGeom>
          <a:noFill/>
        </p:spPr>
      </p:pic>
      <p:sp>
        <p:nvSpPr>
          <p:cNvPr id="4" name="Rezervirano mjesto sadržaja 3"/>
          <p:cNvSpPr>
            <a:spLocks noGrp="1"/>
          </p:cNvSpPr>
          <p:nvPr>
            <p:ph idx="1"/>
          </p:nvPr>
        </p:nvSpPr>
        <p:spPr>
          <a:xfrm>
            <a:off x="457200" y="500042"/>
            <a:ext cx="7239000" cy="6357958"/>
          </a:xfrm>
        </p:spPr>
        <p:txBody>
          <a:bodyPr/>
          <a:lstStyle/>
          <a:p>
            <a:r>
              <a:rPr lang="hr-HR" dirty="0" smtClean="0"/>
              <a:t>-kako vam se ne bi dogodilo ovo</a:t>
            </a:r>
            <a:endParaRPr lang="hr-HR" dirty="0"/>
          </a:p>
        </p:txBody>
      </p:sp>
      <p:pic>
        <p:nvPicPr>
          <p:cNvPr id="1026" name="Picture 2" descr="C:\Users\Korisnik\Pictures\imagesCA1JZ12H.jpg"/>
          <p:cNvPicPr>
            <a:picLocks noChangeAspect="1" noChangeArrowheads="1"/>
          </p:cNvPicPr>
          <p:nvPr/>
        </p:nvPicPr>
        <p:blipFill>
          <a:blip r:embed="rId3"/>
          <a:srcRect/>
          <a:stretch>
            <a:fillRect/>
          </a:stretch>
        </p:blipFill>
        <p:spPr bwMode="auto">
          <a:xfrm>
            <a:off x="4929190" y="1571612"/>
            <a:ext cx="2643206" cy="3286148"/>
          </a:xfrm>
          <a:prstGeom prst="rect">
            <a:avLst/>
          </a:prstGeo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p:cNvSpPr/>
          <p:nvPr/>
        </p:nvSpPr>
        <p:spPr>
          <a:xfrm>
            <a:off x="1580717" y="3546803"/>
            <a:ext cx="385042" cy="523220"/>
          </a:xfrm>
          <a:prstGeom prst="rect">
            <a:avLst/>
          </a:prstGeom>
        </p:spPr>
        <p:txBody>
          <a:bodyPr wrap="none">
            <a:spAutoFit/>
          </a:bodyPr>
          <a:lstStyle/>
          <a:p>
            <a:r>
              <a:rPr lang="hr-HR" sz="2800" b="1" dirty="0" smtClean="0">
                <a:solidFill>
                  <a:srgbClr val="DBF5F9"/>
                </a:solidFill>
                <a:latin typeface="Arial"/>
                <a:ea typeface="+mj-ea"/>
                <a:cs typeface="+mj-cs"/>
              </a:rPr>
              <a:t>v</a:t>
            </a:r>
            <a:endParaRPr lang="hr-HR" dirty="0"/>
          </a:p>
        </p:txBody>
      </p:sp>
      <p:pic>
        <p:nvPicPr>
          <p:cNvPr id="1026" name="Picture 2" descr="C:\Users\Korisnik\Pictures\imagesCAHBJ2F9.jpg"/>
          <p:cNvPicPr>
            <a:picLocks noChangeAspect="1" noChangeArrowheads="1"/>
          </p:cNvPicPr>
          <p:nvPr/>
        </p:nvPicPr>
        <p:blipFill>
          <a:blip r:embed="rId3"/>
          <a:srcRect/>
          <a:stretch>
            <a:fillRect/>
          </a:stretch>
        </p:blipFill>
        <p:spPr bwMode="auto">
          <a:xfrm>
            <a:off x="3840480" y="3929066"/>
            <a:ext cx="2946098" cy="2428892"/>
          </a:xfrm>
          <a:prstGeom prst="rect">
            <a:avLst/>
          </a:prstGeom>
          <a:noFill/>
        </p:spPr>
      </p:pic>
      <p:pic>
        <p:nvPicPr>
          <p:cNvPr id="2050" name="Picture 2" descr="C:\Users\Korisnik\Pictures\imagesCALB923G.jpg"/>
          <p:cNvPicPr>
            <a:picLocks noChangeAspect="1" noChangeArrowheads="1"/>
          </p:cNvPicPr>
          <p:nvPr/>
        </p:nvPicPr>
        <p:blipFill>
          <a:blip r:embed="rId4"/>
          <a:srcRect/>
          <a:stretch>
            <a:fillRect/>
          </a:stretch>
        </p:blipFill>
        <p:spPr bwMode="auto">
          <a:xfrm>
            <a:off x="214282" y="3929066"/>
            <a:ext cx="3214710" cy="2428892"/>
          </a:xfrm>
          <a:prstGeom prst="rect">
            <a:avLst/>
          </a:prstGeom>
          <a:noFill/>
        </p:spPr>
      </p:pic>
      <p:sp>
        <p:nvSpPr>
          <p:cNvPr id="6" name="Pravokutnik 5"/>
          <p:cNvSpPr/>
          <p:nvPr/>
        </p:nvSpPr>
        <p:spPr>
          <a:xfrm>
            <a:off x="214282" y="357166"/>
            <a:ext cx="6715156" cy="3416320"/>
          </a:xfrm>
          <a:prstGeom prst="rect">
            <a:avLst/>
          </a:prstGeom>
        </p:spPr>
        <p:txBody>
          <a:bodyPr wrap="square">
            <a:spAutoFit/>
          </a:bodyPr>
          <a:lstStyle/>
          <a:p>
            <a:r>
              <a:rPr lang="hr-HR" sz="2400" b="1" dirty="0" smtClean="0"/>
              <a:t>-važno je pravilno držanja tijela od mladosti - djeca od malena provode puno vremena ispred televizora, za kompjuterom</a:t>
            </a:r>
            <a:br>
              <a:rPr lang="hr-HR" sz="2400" b="1" dirty="0" smtClean="0"/>
            </a:br>
            <a:r>
              <a:rPr lang="hr-HR" sz="2400" b="1" dirty="0" smtClean="0"/>
              <a:t>- značajno opterećenje kralježnice nastaje  polaskom u školu- nošenje torbe, duže sjedenje - u školi, kod kuće,</a:t>
            </a:r>
            <a:br>
              <a:rPr lang="hr-HR" sz="2400" b="1" dirty="0" smtClean="0"/>
            </a:br>
            <a:r>
              <a:rPr lang="hr-HR" sz="2400" b="1" dirty="0" smtClean="0"/>
              <a:t>-sve manje hodanja- djeca dolaze u  školu autobusima, roditelji dovoze djecu pred ulazna vrata </a:t>
            </a:r>
            <a:endParaRPr lang="hr-HR" sz="2400"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orisnik\Pictures\spine3-BB.jpg"/>
          <p:cNvPicPr>
            <a:picLocks noChangeAspect="1" noChangeArrowheads="1"/>
          </p:cNvPicPr>
          <p:nvPr/>
        </p:nvPicPr>
        <p:blipFill>
          <a:blip r:embed="rId2"/>
          <a:srcRect/>
          <a:stretch>
            <a:fillRect/>
          </a:stretch>
        </p:blipFill>
        <p:spPr bwMode="auto">
          <a:xfrm>
            <a:off x="285720" y="1785926"/>
            <a:ext cx="3357586" cy="4445000"/>
          </a:xfrm>
          <a:prstGeom prst="rect">
            <a:avLst/>
          </a:prstGeom>
          <a:noFill/>
        </p:spPr>
      </p:pic>
      <p:pic>
        <p:nvPicPr>
          <p:cNvPr id="3075" name="Picture 3" descr="C:\Users\Korisnik\Pictures\skolioza.jpg"/>
          <p:cNvPicPr>
            <a:picLocks noChangeAspect="1" noChangeArrowheads="1"/>
          </p:cNvPicPr>
          <p:nvPr/>
        </p:nvPicPr>
        <p:blipFill>
          <a:blip r:embed="rId3"/>
          <a:srcRect/>
          <a:stretch>
            <a:fillRect/>
          </a:stretch>
        </p:blipFill>
        <p:spPr bwMode="auto">
          <a:xfrm>
            <a:off x="3857620" y="2857496"/>
            <a:ext cx="4010025" cy="2447925"/>
          </a:xfrm>
          <a:prstGeom prst="rect">
            <a:avLst/>
          </a:prstGeom>
          <a:noFill/>
        </p:spPr>
      </p:pic>
      <p:sp>
        <p:nvSpPr>
          <p:cNvPr id="6" name="Rezervirano mjesto sadržaja 5"/>
          <p:cNvSpPr>
            <a:spLocks noGrp="1"/>
          </p:cNvSpPr>
          <p:nvPr>
            <p:ph sz="quarter" idx="2"/>
          </p:nvPr>
        </p:nvSpPr>
        <p:spPr>
          <a:xfrm>
            <a:off x="0" y="214290"/>
            <a:ext cx="3977640" cy="857256"/>
          </a:xfrm>
        </p:spPr>
        <p:txBody>
          <a:bodyPr>
            <a:normAutofit/>
          </a:bodyPr>
          <a:lstStyle/>
          <a:p>
            <a:r>
              <a:rPr lang="hr-HR" dirty="0" smtClean="0">
                <a:latin typeface="Arial Black" pitchFamily="34" charset="0"/>
              </a:rPr>
              <a:t>PRIKAZ KRALJEŽNICE</a:t>
            </a:r>
            <a:endParaRPr lang="hr-HR" dirty="0"/>
          </a:p>
        </p:txBody>
      </p:sp>
      <p:sp>
        <p:nvSpPr>
          <p:cNvPr id="8" name="Rezervirano mjesto sadržaja 7"/>
          <p:cNvSpPr>
            <a:spLocks noGrp="1"/>
          </p:cNvSpPr>
          <p:nvPr>
            <p:ph sz="quarter" idx="4"/>
          </p:nvPr>
        </p:nvSpPr>
        <p:spPr>
          <a:xfrm>
            <a:off x="4178808" y="214290"/>
            <a:ext cx="3520440" cy="1357322"/>
          </a:xfrm>
        </p:spPr>
        <p:txBody>
          <a:bodyPr>
            <a:normAutofit/>
          </a:bodyPr>
          <a:lstStyle/>
          <a:p>
            <a:r>
              <a:rPr lang="hr-HR" dirty="0" smtClean="0">
                <a:latin typeface="Arial Black" pitchFamily="34" charset="0"/>
              </a:rPr>
              <a:t>NORMALMI I BOLESNI IZGLED KRALJEŽNICE</a:t>
            </a:r>
            <a:endParaRPr lang="hr-HR" dirty="0">
              <a:latin typeface="Arial Black" pitchFamily="34" charset="0"/>
            </a:endParaRP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teksta 3"/>
          <p:cNvSpPr>
            <a:spLocks noGrp="1"/>
          </p:cNvSpPr>
          <p:nvPr>
            <p:ph idx="1"/>
          </p:nvPr>
        </p:nvSpPr>
        <p:spPr>
          <a:xfrm>
            <a:off x="0" y="214290"/>
            <a:ext cx="8829676" cy="4286280"/>
          </a:xfrm>
        </p:spPr>
        <p:txBody>
          <a:bodyPr>
            <a:normAutofit/>
          </a:bodyPr>
          <a:lstStyle/>
          <a:p>
            <a:pPr>
              <a:buNone/>
            </a:pPr>
            <a:r>
              <a:rPr lang="hr-HR" sz="3200" b="1" dirty="0" smtClean="0"/>
              <a:t> </a:t>
            </a:r>
            <a:r>
              <a:rPr lang="hr-HR" dirty="0" smtClean="0"/>
              <a:t> -držanje tijela predstavlja stečenu naviku koja se  postepeno stvara podučavanjem i vježbanjem</a:t>
            </a:r>
            <a:br>
              <a:rPr lang="hr-HR" dirty="0" smtClean="0"/>
            </a:br>
            <a:r>
              <a:rPr lang="hr-HR" dirty="0" smtClean="0"/>
              <a:t>-na naviku pravilnog držanja tijela se može utjecati i može se mijenjati</a:t>
            </a:r>
            <a:br>
              <a:rPr lang="hr-HR" dirty="0" smtClean="0"/>
            </a:br>
            <a:r>
              <a:rPr lang="hr-HR" dirty="0" smtClean="0"/>
              <a:t>-najveće promjene u poboljšanju pravilnog držanja mogu se postići kod djece predškolskog i mlađeg školskog uzrasta i kasnije u doba puberteta i adolescencije</a:t>
            </a:r>
            <a:endParaRPr lang="hr-HR" dirty="0"/>
          </a:p>
        </p:txBody>
      </p:sp>
      <p:pic>
        <p:nvPicPr>
          <p:cNvPr id="3074" name="Picture 2" descr="C:\Users\Korisnik\Pictures\imagesCA01XBZP.jpg"/>
          <p:cNvPicPr>
            <a:picLocks noChangeAspect="1" noChangeArrowheads="1"/>
          </p:cNvPicPr>
          <p:nvPr/>
        </p:nvPicPr>
        <p:blipFill>
          <a:blip r:embed="rId2"/>
          <a:srcRect/>
          <a:stretch>
            <a:fillRect/>
          </a:stretch>
        </p:blipFill>
        <p:spPr bwMode="auto">
          <a:xfrm>
            <a:off x="1643042" y="4286256"/>
            <a:ext cx="4216738" cy="1928826"/>
          </a:xfrm>
          <a:prstGeom prst="rect">
            <a:avLst/>
          </a:prstGeom>
          <a:noFill/>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descr="3.png"/>
          <p:cNvPicPr>
            <a:picLocks noChangeAspect="1"/>
          </p:cNvPicPr>
          <p:nvPr/>
        </p:nvPicPr>
        <p:blipFill>
          <a:blip r:embed="rId3"/>
          <a:stretch>
            <a:fillRect/>
          </a:stretch>
        </p:blipFill>
        <p:spPr>
          <a:xfrm>
            <a:off x="2071670" y="2857496"/>
            <a:ext cx="3124560" cy="2857520"/>
          </a:xfrm>
          <a:prstGeom prst="rect">
            <a:avLst/>
          </a:prstGeom>
        </p:spPr>
      </p:pic>
      <p:sp>
        <p:nvSpPr>
          <p:cNvPr id="4" name="Pravokutnik 3"/>
          <p:cNvSpPr/>
          <p:nvPr/>
        </p:nvSpPr>
        <p:spPr>
          <a:xfrm>
            <a:off x="214282" y="285728"/>
            <a:ext cx="6643718" cy="1815882"/>
          </a:xfrm>
          <a:prstGeom prst="rect">
            <a:avLst/>
          </a:prstGeom>
        </p:spPr>
        <p:txBody>
          <a:bodyPr wrap="square">
            <a:spAutoFit/>
          </a:bodyPr>
          <a:lstStyle/>
          <a:p>
            <a:r>
              <a:rPr lang="hr-HR" sz="2800" b="1" dirty="0" smtClean="0">
                <a:latin typeface="Arial Narrow" pitchFamily="34" charset="0"/>
              </a:rPr>
              <a:t>-važno je stjecanja navike pravilnog držanja i redovitog vježbanja, </a:t>
            </a:r>
            <a:br>
              <a:rPr lang="hr-HR" sz="2800" b="1" dirty="0" smtClean="0">
                <a:latin typeface="Arial Narrow" pitchFamily="34" charset="0"/>
              </a:rPr>
            </a:br>
            <a:r>
              <a:rPr lang="hr-HR" sz="2800" b="1" dirty="0" smtClean="0">
                <a:latin typeface="Arial Narrow" pitchFamily="34" charset="0"/>
              </a:rPr>
              <a:t>-vježbanjem se jačaju mišići koji su važni  u pravilnom  držanju </a:t>
            </a:r>
            <a:endParaRPr lang="hr-HR" sz="2800" b="1" dirty="0"/>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omilanje">
  <a:themeElements>
    <a:clrScheme name="Bogatstv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Gomilanj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Gomilanj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562</TotalTime>
  <Words>629</Words>
  <Application>Microsoft Office PowerPoint</Application>
  <PresentationFormat>Prikaz na zaslonu (4:3)</PresentationFormat>
  <Paragraphs>59</Paragraphs>
  <Slides>28</Slides>
  <Notes>5</Notes>
  <HiddenSlides>0</HiddenSlides>
  <MMClips>0</MMClips>
  <ScaleCrop>false</ScaleCrop>
  <HeadingPairs>
    <vt:vector size="4" baseType="variant">
      <vt:variant>
        <vt:lpstr>Tema</vt:lpstr>
      </vt:variant>
      <vt:variant>
        <vt:i4>1</vt:i4>
      </vt:variant>
      <vt:variant>
        <vt:lpstr>Naslovi slajdova</vt:lpstr>
      </vt:variant>
      <vt:variant>
        <vt:i4>28</vt:i4>
      </vt:variant>
    </vt:vector>
  </HeadingPairs>
  <TitlesOfParts>
    <vt:vector size="29" baseType="lpstr">
      <vt:lpstr>Gomilanje</vt:lpstr>
      <vt:lpstr>      PRAVILNO  DRŽANJE TIJELA  Božena Kožić dr.med. </vt:lpstr>
      <vt:lpstr>Slajd 2</vt:lpstr>
      <vt:lpstr>Slajd 3</vt:lpstr>
      <vt:lpstr>Slajd 4</vt:lpstr>
      <vt:lpstr>Slajd 5</vt:lpstr>
      <vt:lpstr>Slajd 6</vt:lpstr>
      <vt:lpstr>Slajd 7</vt:lpstr>
      <vt:lpstr>Slajd 8</vt:lpstr>
      <vt:lpstr>Slajd 9</vt:lpstr>
      <vt:lpstr>-PRIKAZ RAZLIČITIH NAČINA DRŽANJA TIJELA</vt:lpstr>
      <vt:lpstr>-prikaz pravilnog sjedenja za stolom,  -kompjuterom,  -u školskoj klupi</vt:lpstr>
      <vt:lpstr>Slajd 12</vt:lpstr>
      <vt:lpstr> </vt:lpstr>
      <vt:lpstr>Koja slika predstavlja pravilno sjedenje za računalom i zašto?</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PRAVILNO  DRŽANJE TIJELA</dc:title>
  <dc:creator>Korisnik</dc:creator>
  <cp:lastModifiedBy>Korisnik</cp:lastModifiedBy>
  <cp:revision>84</cp:revision>
  <dcterms:created xsi:type="dcterms:W3CDTF">2013-11-14T10:18:32Z</dcterms:created>
  <dcterms:modified xsi:type="dcterms:W3CDTF">2013-11-27T14:35:47Z</dcterms:modified>
</cp:coreProperties>
</file>