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EA3A-466F-4913-8EC4-29D10F2DEDD4}" type="datetimeFigureOut">
              <a:rPr lang="sr-Latn-CS" smtClean="0"/>
              <a:t>31.3.2011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9961-6F0D-417D-AB2B-7076EB2136F6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EA3A-466F-4913-8EC4-29D10F2DEDD4}" type="datetimeFigureOut">
              <a:rPr lang="sr-Latn-CS" smtClean="0"/>
              <a:t>31.3.2011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9961-6F0D-417D-AB2B-7076EB2136F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EA3A-466F-4913-8EC4-29D10F2DEDD4}" type="datetimeFigureOut">
              <a:rPr lang="sr-Latn-CS" smtClean="0"/>
              <a:t>31.3.2011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9961-6F0D-417D-AB2B-7076EB2136F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EA3A-466F-4913-8EC4-29D10F2DEDD4}" type="datetimeFigureOut">
              <a:rPr lang="sr-Latn-CS" smtClean="0"/>
              <a:t>31.3.2011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9961-6F0D-417D-AB2B-7076EB2136F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EA3A-466F-4913-8EC4-29D10F2DEDD4}" type="datetimeFigureOut">
              <a:rPr lang="sr-Latn-CS" smtClean="0"/>
              <a:t>31.3.2011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9961-6F0D-417D-AB2B-7076EB2136F6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EA3A-466F-4913-8EC4-29D10F2DEDD4}" type="datetimeFigureOut">
              <a:rPr lang="sr-Latn-CS" smtClean="0"/>
              <a:t>31.3.2011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9961-6F0D-417D-AB2B-7076EB2136F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EA3A-466F-4913-8EC4-29D10F2DEDD4}" type="datetimeFigureOut">
              <a:rPr lang="sr-Latn-CS" smtClean="0"/>
              <a:t>31.3.2011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9961-6F0D-417D-AB2B-7076EB2136F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EA3A-466F-4913-8EC4-29D10F2DEDD4}" type="datetimeFigureOut">
              <a:rPr lang="sr-Latn-CS" smtClean="0"/>
              <a:t>31.3.2011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9961-6F0D-417D-AB2B-7076EB2136F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EA3A-466F-4913-8EC4-29D10F2DEDD4}" type="datetimeFigureOut">
              <a:rPr lang="sr-Latn-CS" smtClean="0"/>
              <a:t>31.3.2011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9961-6F0D-417D-AB2B-7076EB2136F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EA3A-466F-4913-8EC4-29D10F2DEDD4}" type="datetimeFigureOut">
              <a:rPr lang="sr-Latn-CS" smtClean="0"/>
              <a:t>31.3.2011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9961-6F0D-417D-AB2B-7076EB2136F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EA3A-466F-4913-8EC4-29D10F2DEDD4}" type="datetimeFigureOut">
              <a:rPr lang="sr-Latn-CS" smtClean="0"/>
              <a:t>31.3.2011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7A29961-6F0D-417D-AB2B-7076EB2136F6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F8EA3A-466F-4913-8EC4-29D10F2DEDD4}" type="datetimeFigureOut">
              <a:rPr lang="sr-Latn-CS" smtClean="0"/>
              <a:t>31.3.2011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A29961-6F0D-417D-AB2B-7076EB2136F6}" type="slidenum">
              <a:rPr lang="hr-HR" smtClean="0"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1670" y="1371600"/>
            <a:ext cx="5357850" cy="1828800"/>
          </a:xfrm>
        </p:spPr>
        <p:txBody>
          <a:bodyPr/>
          <a:lstStyle/>
          <a:p>
            <a:r>
              <a:rPr lang="hr-HR" b="0" dirty="0" smtClean="0"/>
              <a:t>22.Ožujak svjetski dan voda</a:t>
            </a:r>
            <a:endParaRPr lang="hr-HR" b="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571876"/>
            <a:ext cx="3501179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643182"/>
            <a:ext cx="3533775" cy="2333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 </a:t>
            </a:r>
            <a:r>
              <a:rPr lang="hr-HR" dirty="0" smtClean="0"/>
              <a:t>         Voda je izvor života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</a:rPr>
              <a:t>Opća skupština UN-a je rezolucijom od 22. veljače 1993. odlučila da se 22. ožujka svake godine obilježi kao Svjetski dan voda i da se na taj dan, diljem svijeta, posebno skrene pozornost na probleme vezane za vodu i vodne resurse, s tim da se svake godine obilježava uz drugi moto. Tako je npr. 1995. godine obilježen pod motom: "Žene i voda", 2004. godine: "Voda i katastrofe", dok je ovogodišnja tema naslovljena „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Voda za gradove-odgovor na urbani izazov</a:t>
            </a:r>
            <a:r>
              <a:rPr lang="hr-HR" sz="2000" b="1" dirty="0" smtClean="0"/>
              <a:t>."</a:t>
            </a:r>
            <a:endParaRPr lang="hr-H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714356"/>
            <a:ext cx="721593" cy="92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429132"/>
            <a:ext cx="3143272" cy="20573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357694"/>
            <a:ext cx="3012566" cy="19431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4572008"/>
            <a:ext cx="1981205" cy="15240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/>
          </a:bodyPr>
          <a:lstStyle/>
          <a:p>
            <a:r>
              <a:rPr lang="hr-HR" dirty="0" smtClean="0"/>
              <a:t> Pitke vode je sve manje i manje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300" dirty="0" smtClean="0">
                <a:solidFill>
                  <a:schemeClr val="accent1">
                    <a:lumMod val="75000"/>
                  </a:schemeClr>
                </a:solidFill>
              </a:rPr>
              <a:t>Današnja situacija u svijetu je takva da svakog dana prosječno kućanstvo potroši oko </a:t>
            </a:r>
            <a:r>
              <a:rPr lang="hr-HR" sz="2300" b="1" dirty="0" smtClean="0">
                <a:solidFill>
                  <a:schemeClr val="accent1">
                    <a:lumMod val="75000"/>
                  </a:schemeClr>
                </a:solidFill>
              </a:rPr>
              <a:t>50 litara vode na ispiranje toaleta</a:t>
            </a:r>
            <a:r>
              <a:rPr lang="hr-HR" sz="2300" dirty="0" smtClean="0">
                <a:solidFill>
                  <a:schemeClr val="accent1">
                    <a:lumMod val="75000"/>
                  </a:schemeClr>
                </a:solidFill>
              </a:rPr>
              <a:t>, jedan od šest ljudi na Zemlji nema dnevnih 20-50 litara osigurane svježe vode, a </a:t>
            </a:r>
            <a:r>
              <a:rPr lang="hr-HR" sz="2300" b="1" dirty="0" smtClean="0">
                <a:solidFill>
                  <a:schemeClr val="accent1">
                    <a:lumMod val="75000"/>
                  </a:schemeClr>
                </a:solidFill>
              </a:rPr>
              <a:t>svakodnevno</a:t>
            </a:r>
            <a:r>
              <a:rPr lang="hr-HR" sz="2300" dirty="0" smtClean="0">
                <a:solidFill>
                  <a:schemeClr val="accent1">
                    <a:lumMod val="75000"/>
                  </a:schemeClr>
                </a:solidFill>
              </a:rPr>
              <a:t> od posljedica nedostatka vode </a:t>
            </a:r>
            <a:r>
              <a:rPr lang="hr-HR" sz="2300" b="1" dirty="0" smtClean="0">
                <a:solidFill>
                  <a:schemeClr val="accent1">
                    <a:lumMod val="75000"/>
                  </a:schemeClr>
                </a:solidFill>
              </a:rPr>
              <a:t>umire 3.800 djece</a:t>
            </a:r>
            <a:r>
              <a:rPr lang="hr-HR" sz="2300" dirty="0" smtClean="0">
                <a:solidFill>
                  <a:schemeClr val="accent1">
                    <a:lumMod val="75000"/>
                  </a:schemeClr>
                </a:solidFill>
              </a:rPr>
              <a:t>! Prema procjenama, čak 1.1 milijarda ljudi nema pristup pitkoj vodi, a 2.4 milijarde živi bez osnovnih sanitarnih uvjeta.     </a:t>
            </a:r>
            <a:endParaRPr lang="hr-HR" sz="23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357694"/>
            <a:ext cx="3357586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86750">
            <a:off x="7671998" y="282224"/>
            <a:ext cx="1214414" cy="938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572008"/>
            <a:ext cx="2714644" cy="18573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Hrvatske vode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</a:rPr>
              <a:t>Hrvatska je jedna od 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najbogatijih zemalja na svijetu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</a:rPr>
              <a:t> po obnovljivim zalihama vode, peta u Europi te 42. na svijetu. No, kvantiteta vode ne podrazumijeva i njenu kvalitetu koja je sve ugroženija onečišćenjima. Ljudske aktivnosti u posljednjih 50 godina razlog su rekordnih onečišćenja vodnih resursa. Premda su onečišćenja mnogobrojna i raznolika, usredotočit ćemo se na probleme koje stvaraju otpadne vode, posebice 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u industrijaliziranim područjima gradova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</a:rPr>
              <a:t> zbog ovogodišnje teme Svjetskog dana voda koje je upravo usmjerena vodi u gradovima.</a:t>
            </a:r>
            <a:endParaRPr lang="hr-H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642918"/>
            <a:ext cx="971048" cy="11572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857760"/>
            <a:ext cx="1905000" cy="1562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12778">
            <a:off x="6504103" y="4557401"/>
            <a:ext cx="2000244" cy="209548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4786322"/>
            <a:ext cx="2643206" cy="1691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   Voda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1400" dirty="0" smtClean="0">
                <a:solidFill>
                  <a:schemeClr val="accent1">
                    <a:lumMod val="75000"/>
                  </a:schemeClr>
                </a:solidFill>
              </a:rPr>
              <a:t>Više od 70 % Zemljine površine sastoji se od vode, ali od toga  čak 97 % nije u oceanima. Tako slatke vode ima samo nekoliko posto, a stvarno dostupne još i mnogo manje.</a:t>
            </a:r>
            <a:br>
              <a:rPr lang="vi-VN" sz="1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vi-VN" sz="1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vi-VN" sz="1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vi-VN" sz="1400" dirty="0" smtClean="0">
                <a:solidFill>
                  <a:schemeClr val="accent1">
                    <a:lumMod val="75000"/>
                  </a:schemeClr>
                </a:solidFill>
              </a:rPr>
              <a:t>U zadnjih 100 godina potrošnja pitke ili slatke vode povećala se šest puta i već se sada u brojnim državama svijeta  osjeća pomanjkanje čiste, pitke vode. Ako će se voda i dalje koristiti na način kao dosad, uz trenutni porast broja stanovništva i klimatske promjene, sve je veća i vjerojatnost za svjetsku krizu. Prema trenutačnim prognozama očekuje se da bi se već 2030. godine čak trećina svjetskog stanovništva suočiti s z ozbiljnim pomanjkanjem vode.</a:t>
            </a:r>
            <a:br>
              <a:rPr lang="vi-VN" sz="1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vi-VN" sz="1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vi-VN" sz="1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vi-VN" sz="1400" dirty="0" smtClean="0">
                <a:solidFill>
                  <a:schemeClr val="accent1">
                    <a:lumMod val="75000"/>
                  </a:schemeClr>
                </a:solidFill>
              </a:rPr>
              <a:t>Korištenjem vode u industrijske svrhe ne povećava se samo potrošnja već se povećavaju i emisije opasnih tvari u vode, čime se smanjuje njihova kvaliteta i prikladnost za upotrebu.</a:t>
            </a:r>
            <a:br>
              <a:rPr lang="vi-VN" sz="1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vi-VN" sz="1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vi-VN" sz="1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vi-VN" sz="1400" dirty="0" smtClean="0">
                <a:solidFill>
                  <a:schemeClr val="accent1">
                    <a:lumMod val="75000"/>
                  </a:schemeClr>
                </a:solidFill>
              </a:rPr>
              <a:t>Zbog svojeg geografskog položaja Hrvatska se nalazi među državama koje u ovom trenutku još nisu neposredno ugrožene, budući spada među europske države koje su najbogatije vodom. </a:t>
            </a:r>
            <a:br>
              <a:rPr lang="vi-VN" sz="1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vi-VN" sz="1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vi-VN" sz="1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vi-VN" sz="1400" dirty="0" smtClean="0">
                <a:solidFill>
                  <a:schemeClr val="accent1">
                    <a:lumMod val="75000"/>
                  </a:schemeClr>
                </a:solidFill>
              </a:rPr>
              <a:t>Budući da priroda ne vodi računa o granicama koje su postavili ljudi i budući je voda zajedničko dobro našega planeta, i mi se moramo ponašati odgovorno prema svjetskim zalihama vode. </a:t>
            </a:r>
          </a:p>
          <a:p>
            <a:r>
              <a:rPr lang="vi-VN" sz="1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vi-VN" sz="1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vi-VN" sz="1400" b="1" dirty="0" smtClean="0">
                <a:solidFill>
                  <a:schemeClr val="accent1">
                    <a:lumMod val="75000"/>
                  </a:schemeClr>
                </a:solidFill>
              </a:rPr>
              <a:t>Već maleni koraci mogu donijeti velike promjene.</a:t>
            </a:r>
            <a:endParaRPr lang="vi-VN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hr-HR" sz="1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08430">
            <a:off x="6933739" y="377031"/>
            <a:ext cx="1977895" cy="138972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50697">
            <a:off x="970137" y="382645"/>
            <a:ext cx="1251870" cy="1335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Budućnost bez voda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1400" i="1" dirty="0" smtClean="0">
                <a:solidFill>
                  <a:schemeClr val="accent1">
                    <a:lumMod val="75000"/>
                  </a:schemeClr>
                </a:solidFill>
              </a:rPr>
              <a:t>Kad bi oceani umrli... kao što i hoće, ako i nadalje budemo onečišćivali kontinentalne platoe kanalizacijskim i industrijskim otpadom.. ako ne zaustavimo onečišćenje naftom koja prekriva površine i priječi oksigenaciju, ako oceani umru, nastat će neviđen užas na Zemlji.</a:t>
            </a:r>
            <a:br>
              <a:rPr lang="vi-VN" sz="14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vi-VN" sz="1400" i="1" dirty="0" smtClean="0">
                <a:solidFill>
                  <a:schemeClr val="accent1">
                    <a:lumMod val="75000"/>
                  </a:schemeClr>
                </a:solidFill>
              </a:rPr>
              <a:t>Prvo će doći neviđen smrad truleži organske tvari, dižući se s mora, bit će nemoguće živjeti uz obale Zemlje zbog smrada i svi će biti otjerani daleko u njezinu unutrašnjost, a s raspadanjem vegetacije povrh truljenja mrtvih mora, stat će vitalan proces isparavanja. Klima i padaline ovise o isparavanju i kad to prestane uslijedit će suše i velika glad, a smrću algi u moru i vegetacije na Zemlji zbog suše doći će do smanjenja kisika koji udišemo, jer kisik proizvodi vegetacija i svijet će ostati bez daha.</a:t>
            </a:r>
            <a:br>
              <a:rPr lang="vi-VN" sz="14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vi-VN" sz="1400" i="1" dirty="0" smtClean="0">
                <a:solidFill>
                  <a:schemeClr val="accent1">
                    <a:lumMod val="75000"/>
                  </a:schemeClr>
                </a:solidFill>
              </a:rPr>
              <a:t>Oceani održavaju ravnotežu između raznih soli i plinova o kojima ovise naši životi, a kad oceani umru sadržaj ugljik dioksida u atmosferi će rasti i rasti dok ne oblikuje omotač oko Zemlje. Iz toga će se razviti učinak staklenika - toplina koja se diže sa Zemlje bit će uhvaćena i priklještena pod stratosferom i temperatura zraka i mora će porasti, otapanje polarnog leda u oceane podići će razinu mora za trideset metara u par godina i tako potopiti mnoge velike gradove na našoj Zemlji.</a:t>
            </a:r>
            <a:br>
              <a:rPr lang="vi-VN" sz="14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vi-VN" sz="1400" i="1" dirty="0" smtClean="0">
                <a:solidFill>
                  <a:schemeClr val="accent1">
                    <a:lumMod val="75000"/>
                  </a:schemeClr>
                </a:solidFill>
              </a:rPr>
              <a:t>Ako oceani umru, čovjek će umrijeti unutar pedesetak godina, gladujući na visokim planinama, bez hrane i kisika...</a:t>
            </a:r>
            <a:endParaRPr lang="hr-H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143512"/>
            <a:ext cx="4714908" cy="1304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39743">
            <a:off x="507988" y="774995"/>
            <a:ext cx="1521020" cy="1000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19625">
            <a:off x="7643834" y="642918"/>
            <a:ext cx="1288976" cy="11799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  Sedam nevjerojatnih stvari o vodi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389120"/>
          </a:xfrm>
        </p:spPr>
        <p:txBody>
          <a:bodyPr>
            <a:normAutofit/>
          </a:bodyPr>
          <a:lstStyle/>
          <a:p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1. Topi 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masnoću</a:t>
            </a:r>
            <a:endParaRPr lang="hr-HR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. Rješava 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glavobolju</a:t>
            </a:r>
            <a:endParaRPr lang="hr-HR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3. Pomaže kod liječenja kožnih 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oboljenja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hr-HR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4. Poboljšava 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koncentraciju</a:t>
            </a:r>
          </a:p>
          <a:p>
            <a:r>
              <a:rPr lang="nn-NO" sz="2000" b="1" dirty="0" smtClean="0">
                <a:solidFill>
                  <a:schemeClr val="accent1">
                    <a:lumMod val="75000"/>
                  </a:schemeClr>
                </a:solidFill>
              </a:rPr>
              <a:t>5. Jača </a:t>
            </a:r>
            <a:r>
              <a:rPr lang="nn-NO" sz="2000" b="1" dirty="0" smtClean="0">
                <a:solidFill>
                  <a:schemeClr val="accent1">
                    <a:lumMod val="75000"/>
                  </a:schemeClr>
                </a:solidFill>
              </a:rPr>
              <a:t>imunitet </a:t>
            </a:r>
            <a:r>
              <a:rPr lang="nn-NO" sz="2000" b="1" dirty="0" smtClean="0">
                <a:solidFill>
                  <a:schemeClr val="accent1">
                    <a:lumMod val="75000"/>
                  </a:schemeClr>
                </a:solidFill>
              </a:rPr>
              <a:t>i izbacuje </a:t>
            </a:r>
            <a:r>
              <a:rPr lang="nn-NO" sz="2000" b="1" dirty="0" smtClean="0">
                <a:solidFill>
                  <a:schemeClr val="accent1">
                    <a:lumMod val="75000"/>
                  </a:schemeClr>
                </a:solidFill>
              </a:rPr>
              <a:t>toksine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6. Podiže 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energiju </a:t>
            </a:r>
          </a:p>
          <a:p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7. Rješava bubrežni kamenac</a:t>
            </a:r>
            <a:endParaRPr lang="hr-HR" sz="2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071678"/>
            <a:ext cx="26574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643446"/>
            <a:ext cx="2286016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91506">
            <a:off x="4428692" y="4489519"/>
            <a:ext cx="2400825" cy="198119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</TotalTime>
  <Words>352</Words>
  <Application>Microsoft Office PowerPoint</Application>
  <PresentationFormat>On-screen Show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Flow</vt:lpstr>
      <vt:lpstr>22.Ožujak svjetski dan voda</vt:lpstr>
      <vt:lpstr>          Voda je izvor života </vt:lpstr>
      <vt:lpstr> Pitke vode je sve manje i manje</vt:lpstr>
      <vt:lpstr>         Hrvatske vode</vt:lpstr>
      <vt:lpstr>                    Voda</vt:lpstr>
      <vt:lpstr>             Budućnost bez voda</vt:lpstr>
      <vt:lpstr>  Sedam nevjerojatnih stvari o vodi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22.Ožujak svjetski dan voda</dc:title>
  <dc:creator>Hrvoje</dc:creator>
  <cp:lastModifiedBy>Hrvoje</cp:lastModifiedBy>
  <cp:revision>11</cp:revision>
  <dcterms:created xsi:type="dcterms:W3CDTF">2011-03-31T12:56:02Z</dcterms:created>
  <dcterms:modified xsi:type="dcterms:W3CDTF">2011-03-31T14:46:13Z</dcterms:modified>
</cp:coreProperties>
</file>