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6DB4B3-5FF6-49BE-919E-3D3351F2B9C8}" type="datetimeFigureOut">
              <a:rPr lang="hr-HR" smtClean="0"/>
              <a:t>24.2.2011.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D168732-67C6-4221-A88E-462D29DD5806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Alkohol i alkoholizam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Slika 5" descr="drugs1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221088"/>
            <a:ext cx="4536504" cy="230425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Povijest alkohola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sz="2000" dirty="0" smtClean="0">
                <a:latin typeface="Arial" pitchFamily="34" charset="0"/>
                <a:cs typeface="Arial" pitchFamily="34" charset="0"/>
              </a:rPr>
              <a:t>Riječ "alkohol" je 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arapskog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latin typeface="Arial" pitchFamily="34" charset="0"/>
                <a:cs typeface="Arial" pitchFamily="34" charset="0"/>
              </a:rPr>
              <a:t>porijekla "al-kohl" znači vrlo fin. </a:t>
            </a:r>
          </a:p>
          <a:p>
            <a:r>
              <a:rPr lang="vi-VN" sz="2000" dirty="0" smtClean="0"/>
              <a:t>Prva alkoholna pića bila su </a:t>
            </a:r>
            <a:r>
              <a:rPr lang="vi-VN" sz="2000" dirty="0" smtClean="0"/>
              <a:t>vina</a:t>
            </a:r>
            <a:r>
              <a:rPr lang="hr-HR" sz="2000" dirty="0" smtClean="0"/>
              <a:t> </a:t>
            </a:r>
            <a:r>
              <a:rPr lang="vi-VN" sz="2000" dirty="0" smtClean="0"/>
              <a:t>dobijena </a:t>
            </a:r>
            <a:r>
              <a:rPr lang="vi-VN" sz="2000" dirty="0" smtClean="0"/>
              <a:t>fermentacijom grožđa i </a:t>
            </a:r>
            <a:r>
              <a:rPr lang="vi-VN" sz="2000" dirty="0" smtClean="0"/>
              <a:t>meda</a:t>
            </a:r>
            <a:endParaRPr lang="hr-HR" sz="2000" dirty="0" smtClean="0"/>
          </a:p>
          <a:p>
            <a:r>
              <a:rPr lang="vi-VN" sz="2000" dirty="0" smtClean="0"/>
              <a:t>Još u vrijeme starog vijeka bilo je poznato da alkohol izaziva određene probleme, </a:t>
            </a:r>
            <a:r>
              <a:rPr lang="vi-VN" sz="2000" dirty="0" smtClean="0"/>
              <a:t>pa </a:t>
            </a:r>
            <a:r>
              <a:rPr lang="vi-VN" sz="2000" dirty="0" smtClean="0"/>
              <a:t>su tako Spartanci prije 3 000 godina po naredbi kralja odsijecali </a:t>
            </a:r>
            <a:r>
              <a:rPr lang="vi-VN" sz="2000" dirty="0" smtClean="0"/>
              <a:t>noge</a:t>
            </a:r>
            <a:r>
              <a:rPr lang="hr-HR" sz="2000" dirty="0" smtClean="0"/>
              <a:t> </a:t>
            </a:r>
            <a:r>
              <a:rPr lang="hr-HR" sz="2000" dirty="0" smtClean="0"/>
              <a:t>koji su se opijali</a:t>
            </a:r>
            <a:endParaRPr lang="vi-VN" sz="2000" dirty="0" smtClean="0"/>
          </a:p>
          <a:p>
            <a:endParaRPr lang="hr-HR" dirty="0" smtClean="0"/>
          </a:p>
        </p:txBody>
      </p:sp>
      <p:pic>
        <p:nvPicPr>
          <p:cNvPr id="4" name="Slika 3" descr="alcohol-benefits-heart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4077072"/>
            <a:ext cx="4597524" cy="2165624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Alkoholizam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+mj-lt"/>
              </a:rPr>
              <a:t>Alkoholizam je kronična bolest o alkoholnim pićima</a:t>
            </a:r>
            <a:endParaRPr lang="pl-PL" sz="2000" dirty="0" smtClean="0"/>
          </a:p>
          <a:p>
            <a:r>
              <a:rPr lang="hr-HR" sz="2000" dirty="0" smtClean="0"/>
              <a:t>Ovisnost o alkoholu je težak psihički poremećaj, jer dolazi do patološkog procesa, koji mijenja način </a:t>
            </a:r>
            <a:r>
              <a:rPr lang="hr-HR" sz="2000" dirty="0" smtClean="0"/>
              <a:t>na </a:t>
            </a:r>
            <a:r>
              <a:rPr lang="hr-HR" sz="2000" dirty="0" smtClean="0"/>
              <a:t>koji mozak </a:t>
            </a:r>
            <a:r>
              <a:rPr lang="hr-HR" sz="2000" dirty="0" smtClean="0"/>
              <a:t>funkcionira</a:t>
            </a:r>
          </a:p>
          <a:p>
            <a:r>
              <a:rPr lang="hr-HR" sz="2000" dirty="0" smtClean="0"/>
              <a:t>Alkoholizam se manifestira kroz </a:t>
            </a:r>
            <a:r>
              <a:rPr lang="hr-HR" sz="2000" dirty="0" smtClean="0"/>
              <a:t>snažnu želju za pićem, gubitkom kontrole prilikom pića, simptomima fizičkog odvikavanja i povećanom tolerancijom na </a:t>
            </a:r>
            <a:r>
              <a:rPr lang="hr-HR" sz="2000" dirty="0" smtClean="0"/>
              <a:t>alkohol</a:t>
            </a:r>
            <a:endParaRPr lang="hr-HR" sz="2000" dirty="0"/>
          </a:p>
        </p:txBody>
      </p:sp>
      <p:pic>
        <p:nvPicPr>
          <p:cNvPr id="4" name="Slika 3" descr="King_alcohol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501008"/>
            <a:ext cx="2299665" cy="314260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Posljedice alkohola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 dirty="0" smtClean="0"/>
              <a:t>Alkoholizam na duži rok uzrokuje cijeli niz ozbiljnih zdravstvenih problema kao što su </a:t>
            </a:r>
            <a:r>
              <a:rPr lang="hr-HR" sz="2000" dirty="0" smtClean="0"/>
              <a:t>ciroza </a:t>
            </a:r>
            <a:r>
              <a:rPr lang="hr-HR" sz="2000" dirty="0" err="1" smtClean="0"/>
              <a:t>jetre</a:t>
            </a:r>
            <a:r>
              <a:rPr lang="hr-HR" sz="2000" dirty="0" smtClean="0"/>
              <a:t>, </a:t>
            </a:r>
            <a:r>
              <a:rPr lang="hr-HR" sz="2000" dirty="0" smtClean="0"/>
              <a:t>trovanje </a:t>
            </a:r>
            <a:r>
              <a:rPr lang="hr-HR" sz="2000" dirty="0" smtClean="0"/>
              <a:t>alkoholom, srčane bolesti, </a:t>
            </a:r>
            <a:r>
              <a:rPr lang="hr-HR" sz="2000" dirty="0" smtClean="0"/>
              <a:t>bubrežne bolesti kao i cijeli niz psihičkih poremećaja </a:t>
            </a:r>
            <a:endParaRPr lang="hr-HR" sz="2000" dirty="0" smtClean="0"/>
          </a:p>
          <a:p>
            <a:r>
              <a:rPr lang="hr-HR" sz="2000" dirty="0" smtClean="0"/>
              <a:t>Alkohol izaziva mnoge prometne nesreće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alcohol_victim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780928"/>
            <a:ext cx="2718817" cy="3168352"/>
          </a:xfrm>
          <a:prstGeom prst="rect">
            <a:avLst/>
          </a:prstGeom>
        </p:spPr>
      </p:pic>
      <p:pic>
        <p:nvPicPr>
          <p:cNvPr id="5" name="Slika 4" descr="alkohol3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3068960"/>
            <a:ext cx="2952750" cy="2638425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Fetalni alkoholni sindrom (FAS)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fetalni alkoholni sindrom se događa kod majki koje za vrijeme trudnoće konzumiraju alkohol</a:t>
            </a:r>
          </a:p>
          <a:p>
            <a:r>
              <a:rPr lang="hr-HR" sz="2000" b="1" dirty="0" smtClean="0"/>
              <a:t>FAS je oštećenje fetusa koje se očituje na vidnom i apstraktnom planu, uglavnom oštećenje središnjeg živčanog sustava, fizičke promjene lica, oštećenje pri rastu</a:t>
            </a:r>
          </a:p>
          <a:p>
            <a:endParaRPr lang="hr-HR" sz="2000" b="1" dirty="0" smtClean="0">
              <a:latin typeface="+mj-lt"/>
            </a:endParaRPr>
          </a:p>
        </p:txBody>
      </p:sp>
      <p:pic>
        <p:nvPicPr>
          <p:cNvPr id="4" name="Slika 3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140968"/>
            <a:ext cx="4469185" cy="2952328"/>
          </a:xfrm>
          <a:prstGeom prst="rect">
            <a:avLst/>
          </a:prstGeom>
        </p:spPr>
      </p:pic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Alkoholizam i obitelj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dirty="0" smtClean="0">
                <a:latin typeface="+mj-lt"/>
              </a:rPr>
              <a:t>Mjesto gdje se alkoholizam najprije manifestira je </a:t>
            </a:r>
            <a:r>
              <a:rPr lang="hr-HR" sz="2000" dirty="0" smtClean="0">
                <a:latin typeface="+mj-lt"/>
              </a:rPr>
              <a:t>obitelj</a:t>
            </a:r>
            <a:r>
              <a:rPr lang="vi-VN" sz="2000" dirty="0" smtClean="0">
                <a:latin typeface="+mj-lt"/>
              </a:rPr>
              <a:t>. </a:t>
            </a:r>
            <a:r>
              <a:rPr lang="vi-VN" sz="2000" dirty="0" smtClean="0">
                <a:latin typeface="+mj-lt"/>
              </a:rPr>
              <a:t>U tom slučaju se može govoriti i o obiteljskom alkoholizmu, stoga što oba partnera, a katkad i </a:t>
            </a:r>
            <a:r>
              <a:rPr lang="hr-HR" sz="2000" dirty="0" smtClean="0">
                <a:latin typeface="+mj-lt"/>
              </a:rPr>
              <a:t>djeca</a:t>
            </a:r>
            <a:r>
              <a:rPr lang="vi-VN" sz="2000" dirty="0" smtClean="0">
                <a:latin typeface="+mj-lt"/>
              </a:rPr>
              <a:t> </a:t>
            </a:r>
            <a:r>
              <a:rPr lang="vi-VN" sz="2000" dirty="0" smtClean="0">
                <a:latin typeface="+mj-lt"/>
              </a:rPr>
              <a:t>sudjeluju u alkoholizmu. Većina alkoholičara, koji se liječe su u </a:t>
            </a:r>
            <a:r>
              <a:rPr lang="hr-HR" sz="2000" dirty="0" smtClean="0">
                <a:latin typeface="+mj-lt"/>
              </a:rPr>
              <a:t>braku</a:t>
            </a:r>
            <a:r>
              <a:rPr lang="vi-VN" sz="2000" dirty="0" smtClean="0">
                <a:latin typeface="+mj-lt"/>
              </a:rPr>
              <a:t> </a:t>
            </a:r>
            <a:r>
              <a:rPr lang="vi-VN" sz="2000" dirty="0" smtClean="0">
                <a:latin typeface="+mj-lt"/>
              </a:rPr>
              <a:t>s dvoje djece, manji broj je rastavljen i to nerijetko zbog alkoholizma, manji dio je mlađa populacija.</a:t>
            </a:r>
          </a:p>
          <a:p>
            <a:endParaRPr lang="hr-HR" dirty="0"/>
          </a:p>
        </p:txBody>
      </p:sp>
      <p:pic>
        <p:nvPicPr>
          <p:cNvPr id="4" name="Slika 3" descr="imagesCAZU2FM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356992"/>
            <a:ext cx="4320480" cy="2808312"/>
          </a:xfrm>
          <a:prstGeom prst="rect">
            <a:avLst/>
          </a:prstGeom>
        </p:spPr>
      </p:pic>
      <p:pic>
        <p:nvPicPr>
          <p:cNvPr id="5" name="Slika 4" descr="imagesCAZMHRZ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4437112"/>
            <a:ext cx="2362200" cy="1572766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Gdje se liječiti?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Najpoznatiji pristup liječenja u Hrvatskoj je </a:t>
            </a:r>
            <a:r>
              <a:rPr lang="hr-HR" sz="2000" dirty="0" err="1" smtClean="0"/>
              <a:t>Hudolinov</a:t>
            </a:r>
            <a:r>
              <a:rPr lang="hr-HR" sz="2000" dirty="0" smtClean="0"/>
              <a:t> </a:t>
            </a:r>
            <a:r>
              <a:rPr lang="hr-HR" sz="2000" dirty="0" smtClean="0"/>
              <a:t>kompleksni socijalno-psihijatrijski postupak Zagrebačke škole </a:t>
            </a:r>
            <a:r>
              <a:rPr lang="hr-HR" sz="2000" dirty="0" err="1" smtClean="0"/>
              <a:t>alkohologije</a:t>
            </a:r>
            <a:r>
              <a:rPr lang="hr-HR" sz="2000" dirty="0" smtClean="0"/>
              <a:t>. Sastoji se od </a:t>
            </a:r>
            <a:r>
              <a:rPr lang="hr-HR" sz="2000" dirty="0" smtClean="0"/>
              <a:t>grupne psihoterapije, </a:t>
            </a:r>
            <a:r>
              <a:rPr lang="hr-HR" sz="2000" dirty="0" smtClean="0"/>
              <a:t>terapijske zajednice, </a:t>
            </a:r>
            <a:r>
              <a:rPr lang="hr-HR" sz="2000" dirty="0" smtClean="0"/>
              <a:t>obiteljske terapije mogućega </a:t>
            </a:r>
            <a:r>
              <a:rPr lang="hr-HR" sz="2000" dirty="0" smtClean="0"/>
              <a:t>farmakološkog liječenja i </a:t>
            </a:r>
            <a:r>
              <a:rPr lang="hr-HR" sz="2000" dirty="0" smtClean="0"/>
              <a:t>kluba liječenih alkoholičara</a:t>
            </a:r>
            <a:endParaRPr lang="hr-HR" sz="2000" dirty="0"/>
          </a:p>
        </p:txBody>
      </p:sp>
    </p:spTree>
  </p:cSld>
  <p:clrMapOvr>
    <a:masterClrMapping/>
  </p:clrMapOvr>
  <p:transition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</TotalTime>
  <Words>295</Words>
  <Application>Microsoft Office PowerPoint</Application>
  <PresentationFormat>Prikaz na zaslonu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Solsticij</vt:lpstr>
      <vt:lpstr>Alkohol i alkoholizam</vt:lpstr>
      <vt:lpstr>Povijest alkohola </vt:lpstr>
      <vt:lpstr>Alkoholizam</vt:lpstr>
      <vt:lpstr>Posljedice alkohola</vt:lpstr>
      <vt:lpstr>Fetalni alkoholni sindrom (FAS)</vt:lpstr>
      <vt:lpstr>Alkoholizam i obitelj</vt:lpstr>
      <vt:lpstr>Gdje se liječiti?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Ornela</dc:creator>
  <cp:lastModifiedBy>Ornela</cp:lastModifiedBy>
  <cp:revision>15</cp:revision>
  <dcterms:created xsi:type="dcterms:W3CDTF">2011-02-24T15:46:40Z</dcterms:created>
  <dcterms:modified xsi:type="dcterms:W3CDTF">2011-02-24T18:07:34Z</dcterms:modified>
</cp:coreProperties>
</file>