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98FF5-5787-4869-A862-CEE9533FFA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3FAF9-30EB-42D5-8512-C704AC1CC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3FAF9-30EB-42D5-8512-C704AC1CC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7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3FAF9-30EB-42D5-8512-C704AC1CC9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6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ČUDESNA ŠUMA ŽUTICA</a:t>
            </a: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Čudesna šuma Žutica - cityportal.hr">
            <a:extLst>
              <a:ext uri="{FF2B5EF4-FFF2-40B4-BE49-F238E27FC236}">
                <a16:creationId xmlns:a16="http://schemas.microsoft.com/office/drawing/2014/main" id="{C665EBB6-6DDF-A481-6F07-E540A657F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37999"/>
          <a:stretch/>
        </p:blipFill>
        <p:spPr bwMode="auto">
          <a:xfrm>
            <a:off x="1156152" y="2029396"/>
            <a:ext cx="482635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slov 4">
            <a:extLst>
              <a:ext uri="{FF2B5EF4-FFF2-40B4-BE49-F238E27FC236}">
                <a16:creationId xmlns:a16="http://schemas.microsoft.com/office/drawing/2014/main" id="{4D8A5869-BAD3-C355-4A69-EF1C097E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2074" y="4892348"/>
            <a:ext cx="3819756" cy="13211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200" dirty="0"/>
              <a:t>David Ledinski, Leon </a:t>
            </a:r>
            <a:r>
              <a:rPr lang="hr-HR" sz="2200" dirty="0" err="1"/>
              <a:t>Tenodi</a:t>
            </a:r>
            <a:r>
              <a:rPr lang="hr-HR" sz="2200" dirty="0"/>
              <a:t>, </a:t>
            </a:r>
          </a:p>
          <a:p>
            <a:pPr marL="0" indent="0">
              <a:buNone/>
            </a:pPr>
            <a:r>
              <a:rPr lang="hr-HR" sz="2200" dirty="0"/>
              <a:t>Luka </a:t>
            </a:r>
            <a:r>
              <a:rPr lang="hr-HR" sz="2200" dirty="0" err="1"/>
              <a:t>Vuglač</a:t>
            </a:r>
            <a:r>
              <a:rPr lang="hr-HR" sz="2200" dirty="0"/>
              <a:t>, Daniel </a:t>
            </a:r>
            <a:r>
              <a:rPr lang="hr-HR" sz="2200" dirty="0" err="1"/>
              <a:t>Završki</a:t>
            </a:r>
            <a:r>
              <a:rPr lang="hr-HR" sz="2200" dirty="0"/>
              <a:t>                                                 		           8.razred</a:t>
            </a: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0"/>
    </mc:Choice>
    <mc:Fallback xmlns="">
      <p:transition spd="slow" advTm="127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3174D-2245-94EE-6D78-88AD0973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DOLAZAK JESENSKIH POPLAVA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iver with trees and a boat&#10;&#10;Description automatically generated">
            <a:extLst>
              <a:ext uri="{FF2B5EF4-FFF2-40B4-BE49-F238E27FC236}">
                <a16:creationId xmlns:a16="http://schemas.microsoft.com/office/drawing/2014/main" id="{CF9C9E1C-0CF3-31B5-3DF2-4FEC43B62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45"/>
          <a:stretch/>
        </p:blipFill>
        <p:spPr>
          <a:xfrm>
            <a:off x="749397" y="2633472"/>
            <a:ext cx="10690157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0"/>
    </mc:Choice>
    <mc:Fallback xmlns="">
      <p:transition spd="slow" advTm="170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1676B-DBFF-9177-35D3-27B77912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400"/>
              <a:t>RAZDOBLJE JESENSKIH KIŠA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1CB35DD-4B6A-13EF-F066-6EE3C0845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13606" b="4"/>
          <a:stretch/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poznajte žabu koja poplavi pred parenje - tportal">
            <a:extLst>
              <a:ext uri="{FF2B5EF4-FFF2-40B4-BE49-F238E27FC236}">
                <a16:creationId xmlns:a16="http://schemas.microsoft.com/office/drawing/2014/main" id="{3D875AB0-BE00-85E6-6E51-38AC1EAA2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r="14802" b="3"/>
          <a:stretch/>
        </p:blipFill>
        <p:spPr bwMode="auto"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F933-853B-9FEE-E2B1-BDE89C0C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en-US" sz="2200"/>
              <a:t> kroz četiri godišnja doba promatral</a:t>
            </a:r>
            <a:r>
              <a:rPr lang="hr-HR" sz="2200"/>
              <a:t>i</a:t>
            </a:r>
            <a:r>
              <a:rPr lang="en-US" sz="2200"/>
              <a:t> </a:t>
            </a:r>
            <a:r>
              <a:rPr lang="hr-HR" sz="2200"/>
              <a:t>smo </a:t>
            </a:r>
            <a:r>
              <a:rPr lang="en-US" sz="2200"/>
              <a:t>kockavice, plave žabe, crne rode </a:t>
            </a:r>
            <a:r>
              <a:rPr lang="hr-HR" sz="2200"/>
              <a:t>i</a:t>
            </a:r>
            <a:r>
              <a:rPr lang="en-US" sz="2200"/>
              <a:t> mnoge druge stanovnike šume</a:t>
            </a:r>
            <a:r>
              <a:rPr lang="hr-HR" sz="2200"/>
              <a:t>.</a:t>
            </a:r>
            <a:endParaRPr lang="en-US" sz="2200"/>
          </a:p>
          <a:p>
            <a:r>
              <a:rPr lang="en-US" sz="2200"/>
              <a:t>za mnoge životinje </a:t>
            </a:r>
            <a:r>
              <a:rPr lang="hr-HR" sz="2200"/>
              <a:t>počinje</a:t>
            </a:r>
            <a:r>
              <a:rPr lang="en-US" sz="2200"/>
              <a:t> vrlo teško zimsko razdoblje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6DA617-743F-F335-78B4-F8F05B9B0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4" b="-2"/>
          <a:stretch/>
        </p:blipFill>
        <p:spPr bwMode="auto"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1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CC512-9D06-A393-C03B-A769126C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1">
                <a:ea typeface="Calibri Light"/>
                <a:cs typeface="Calibri Light"/>
              </a:rPr>
              <a:t>KONJI</a:t>
            </a:r>
            <a:endParaRPr lang="en-US" sz="5400">
              <a:ea typeface="Calibri Ligh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182C-F7FC-853A-18E0-ED02E694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>
              <a:ea typeface="Calibri"/>
              <a:cs typeface="Calibri"/>
            </a:endParaRPr>
          </a:p>
          <a:p>
            <a:pPr>
              <a:buFont typeface="Arial"/>
            </a:pPr>
            <a:r>
              <a:rPr lang="en-US" sz="2200">
                <a:ea typeface="Calibri"/>
                <a:cs typeface="Calibri"/>
              </a:rPr>
              <a:t>pred nadolazećom poplavom</a:t>
            </a:r>
            <a:r>
              <a:rPr lang="hr-HR" sz="2200">
                <a:ea typeface="Calibri"/>
                <a:cs typeface="Calibri"/>
              </a:rPr>
              <a:t> povlače se na povišena područja</a:t>
            </a:r>
            <a:endParaRPr lang="en-US" sz="2200">
              <a:ea typeface="Calibri"/>
              <a:cs typeface="Calibri"/>
            </a:endParaRPr>
          </a:p>
        </p:txBody>
      </p:sp>
      <p:pic>
        <p:nvPicPr>
          <p:cNvPr id="4" name="Picture 3" descr="A group of horses in a forest&#10;&#10;Description automatically generated">
            <a:extLst>
              <a:ext uri="{FF2B5EF4-FFF2-40B4-BE49-F238E27FC236}">
                <a16:creationId xmlns:a16="http://schemas.microsoft.com/office/drawing/2014/main" id="{492BCF1E-8522-0257-0CF0-C55BA8AF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48" y="1380744"/>
            <a:ext cx="6198076" cy="36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FEC9DB1-8D91-6FC2-93FE-48C55F70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05" y="1232047"/>
            <a:ext cx="10908792" cy="6926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457200" indent="-457200" algn="ctr"/>
            <a:br>
              <a:rPr lang="en-US" sz="1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PREŽIVLJAVANJE ŽIVOTINJA</a:t>
            </a:r>
            <a:br>
              <a:rPr lang="en-US" sz="1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*SRNE,MIŠEVI, LISICE I OSTALI SISAVCI*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Sklanjaju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 u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više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dijelove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šume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gdje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će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prezimiti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tako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što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će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koristiti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preostale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zalihe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1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hrane</a:t>
            </a:r>
            <a: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4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ika na kojoj se prikazuje sisavac, jelen, vanjski, divlje životinje&#10;&#10;Opis je automatski generiran">
            <a:extLst>
              <a:ext uri="{FF2B5EF4-FFF2-40B4-BE49-F238E27FC236}">
                <a16:creationId xmlns:a16="http://schemas.microsoft.com/office/drawing/2014/main" id="{0CC0AD43-B653-D048-8DFC-69E72191AD2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r="2" b="3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sice., Hotel, igrati, štene, lisica štene, životinja, lisica">
            <a:extLst>
              <a:ext uri="{FF2B5EF4-FFF2-40B4-BE49-F238E27FC236}">
                <a16:creationId xmlns:a16="http://schemas.microsoft.com/office/drawing/2014/main" id="{E7455776-58E4-F563-880B-43D9C2F0B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" b="-2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urtle in the water&#10;&#10;Description automatically generated">
            <a:extLst>
              <a:ext uri="{FF2B5EF4-FFF2-40B4-BE49-F238E27FC236}">
                <a16:creationId xmlns:a16="http://schemas.microsoft.com/office/drawing/2014/main" id="{E11D3F89-1291-A637-040A-2CDEBED0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3" r="17346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Picture 3" descr="A black and yellow snake&#10;&#10;Description automatically generated">
            <a:extLst>
              <a:ext uri="{FF2B5EF4-FFF2-40B4-BE49-F238E27FC236}">
                <a16:creationId xmlns:a16="http://schemas.microsoft.com/office/drawing/2014/main" id="{0610F1F9-61A9-F229-0EF2-98C00C02D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0" r="13410"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050" name="Picture 2" descr="Free slika: šuma, narcisi, nisko raslinje, proljeće | Hippopx">
            <a:extLst>
              <a:ext uri="{FF2B5EF4-FFF2-40B4-BE49-F238E27FC236}">
                <a16:creationId xmlns:a16="http://schemas.microsoft.com/office/drawing/2014/main" id="{12C51BD5-F396-A7FD-10BF-05D8FD785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r="2" b="7348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4D26-A265-2DEE-578F-4FCAC17E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ea typeface="Calibri"/>
                <a:cs typeface="Calibri"/>
              </a:rPr>
              <a:t>*VODOZEMCI I GMAZOVI*</a:t>
            </a:r>
          </a:p>
          <a:p>
            <a:r>
              <a:rPr lang="en-US" sz="2000">
                <a:ea typeface="Calibri"/>
                <a:cs typeface="Calibri"/>
              </a:rPr>
              <a:t>Ukopani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>
                <a:ea typeface="Calibri"/>
                <a:cs typeface="Calibri"/>
              </a:rPr>
              <a:t>mulju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hr-HR" sz="2000" dirty="0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>
                <a:ea typeface="Calibri"/>
                <a:cs typeface="Calibri"/>
              </a:rPr>
              <a:t>šupljinama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>
                <a:ea typeface="Calibri"/>
                <a:cs typeface="Calibri"/>
              </a:rPr>
              <a:t>tlu</a:t>
            </a:r>
            <a:r>
              <a:rPr lang="hr-HR" sz="2000" dirty="0">
                <a:ea typeface="Calibri"/>
                <a:cs typeface="Calibri"/>
              </a:rPr>
              <a:t>.</a:t>
            </a:r>
          </a:p>
          <a:p>
            <a:r>
              <a:rPr lang="hr-HR" sz="2000">
                <a:ea typeface="Calibri"/>
                <a:cs typeface="Calibri"/>
              </a:rPr>
              <a:t>Zap</a:t>
            </a:r>
            <a:r>
              <a:rPr lang="en-US" sz="2000">
                <a:ea typeface="Calibri"/>
                <a:cs typeface="Calibri"/>
              </a:rPr>
              <a:t>očinju</a:t>
            </a:r>
            <a:r>
              <a:rPr lang="en-US" sz="2000" dirty="0">
                <a:ea typeface="Calibri"/>
                <a:cs typeface="Calibri"/>
              </a:rPr>
              <a:t> period </a:t>
            </a:r>
            <a:r>
              <a:rPr lang="en-US" sz="2000">
                <a:ea typeface="Calibri"/>
                <a:cs typeface="Calibri"/>
              </a:rPr>
              <a:t>zimskog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>
                <a:ea typeface="Calibri"/>
                <a:cs typeface="Calibri"/>
              </a:rPr>
              <a:t>mirovanja</a:t>
            </a:r>
            <a:r>
              <a:rPr lang="hr-HR" sz="2000" dirty="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hr-HR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r>
              <a:rPr lang="en-US" sz="2000" b="1">
                <a:ea typeface="Calibri"/>
                <a:cs typeface="Calibri"/>
              </a:rPr>
              <a:t>*BILJKE*</a:t>
            </a:r>
          </a:p>
          <a:p>
            <a:r>
              <a:rPr lang="en-US" sz="2000">
                <a:ea typeface="Calibri"/>
                <a:cs typeface="Calibri"/>
              </a:rPr>
              <a:t>Ispod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>
                <a:ea typeface="Calibri"/>
                <a:cs typeface="Calibri"/>
              </a:rPr>
              <a:t>poplavne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>
                <a:ea typeface="Calibri"/>
                <a:cs typeface="Calibri"/>
              </a:rPr>
              <a:t>vode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>
                <a:ea typeface="Calibri"/>
                <a:cs typeface="Calibri"/>
              </a:rPr>
              <a:t>nalaze</a:t>
            </a:r>
            <a:r>
              <a:rPr lang="en-US" sz="2000" dirty="0">
                <a:ea typeface="Calibri"/>
                <a:cs typeface="Calibri"/>
              </a:rPr>
              <a:t> se </a:t>
            </a:r>
            <a:r>
              <a:rPr lang="en-US" sz="2000">
                <a:ea typeface="Calibri"/>
                <a:cs typeface="Calibri"/>
              </a:rPr>
              <a:t>lukovice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>
                <a:ea typeface="Calibri"/>
                <a:cs typeface="Calibri"/>
              </a:rPr>
              <a:t>biljaka</a:t>
            </a:r>
            <a:r>
              <a:rPr lang="hr-HR" sz="2000" dirty="0">
                <a:ea typeface="Calibri"/>
                <a:cs typeface="Calibri"/>
              </a:rPr>
              <a:t>, a sjemenke biljaka nošene poplavnom vodom, raširiti će se šumom.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29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90B9F-AC2A-4C8A-7BDB-6B24798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ea typeface="Calibri Light"/>
                <a:cs typeface="Calibri Light"/>
              </a:rPr>
              <a:t>POPLAVE</a:t>
            </a:r>
            <a:endParaRPr lang="en-US" sz="5400">
              <a:ea typeface="Calibri Light"/>
              <a:cs typeface="Calibri Light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0392-15DF-D37D-653D-9CA66E5A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hr-HR" sz="2200">
              <a:ea typeface="Calibri"/>
              <a:cs typeface="Calibri"/>
            </a:endParaRPr>
          </a:p>
          <a:p>
            <a:pPr marL="0" indent="0">
              <a:buNone/>
            </a:pPr>
            <a:endParaRPr lang="hr-HR" sz="2200">
              <a:ea typeface="Calibri"/>
              <a:cs typeface="Calibri"/>
            </a:endParaRPr>
          </a:p>
          <a:p>
            <a:pPr marL="0" indent="0">
              <a:buNone/>
            </a:pPr>
            <a:endParaRPr lang="hr-HR" sz="22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hr-HR" sz="2200">
                <a:ea typeface="Calibri"/>
                <a:cs typeface="Calibri"/>
              </a:rPr>
              <a:t>I</a:t>
            </a:r>
            <a:r>
              <a:rPr lang="en-US" sz="2200">
                <a:ea typeface="Calibri"/>
                <a:cs typeface="Calibri"/>
              </a:rPr>
              <a:t>zgradnjom nasipa, puteva</a:t>
            </a:r>
            <a:r>
              <a:rPr lang="hr-HR" sz="2200">
                <a:ea typeface="Calibri"/>
                <a:cs typeface="Calibri"/>
              </a:rPr>
              <a:t>, izgradnjom obale, čovjek</a:t>
            </a:r>
            <a:r>
              <a:rPr lang="en-US" sz="2200">
                <a:ea typeface="Calibri"/>
                <a:cs typeface="Calibri"/>
              </a:rPr>
              <a:t> m</a:t>
            </a:r>
            <a:r>
              <a:rPr lang="hr-HR" sz="2200">
                <a:ea typeface="Calibri"/>
                <a:cs typeface="Calibri"/>
              </a:rPr>
              <a:t>i</a:t>
            </a:r>
            <a:r>
              <a:rPr lang="en-US" sz="2200">
                <a:ea typeface="Calibri"/>
                <a:cs typeface="Calibri"/>
              </a:rPr>
              <a:t>jenja inte</a:t>
            </a:r>
            <a:r>
              <a:rPr lang="hr-HR" sz="2200">
                <a:ea typeface="Calibri"/>
                <a:cs typeface="Calibri"/>
              </a:rPr>
              <a:t>n</a:t>
            </a:r>
            <a:r>
              <a:rPr lang="en-US" sz="2200">
                <a:ea typeface="Calibri"/>
                <a:cs typeface="Calibri"/>
              </a:rPr>
              <a:t>zitet </a:t>
            </a:r>
            <a:r>
              <a:rPr lang="hr-HR" sz="2200">
                <a:ea typeface="Calibri"/>
                <a:cs typeface="Calibri"/>
              </a:rPr>
              <a:t>i</a:t>
            </a:r>
            <a:r>
              <a:rPr lang="en-US" sz="2200">
                <a:ea typeface="Calibri"/>
                <a:cs typeface="Calibri"/>
              </a:rPr>
              <a:t> vrijeme nastajanja poplava</a:t>
            </a:r>
          </a:p>
          <a:p>
            <a:endParaRPr lang="en-US" sz="2200">
              <a:ea typeface="Calibri"/>
              <a:cs typeface="Calibri"/>
            </a:endParaRPr>
          </a:p>
          <a:p>
            <a:endParaRPr lang="en-US" sz="2200">
              <a:ea typeface="Calibri"/>
              <a:cs typeface="Calibri"/>
            </a:endParaRPr>
          </a:p>
        </p:txBody>
      </p:sp>
      <p:pic>
        <p:nvPicPr>
          <p:cNvPr id="4" name="Picture 3" descr="A river with a pile of sticks&#10;&#10;Description automatically generated">
            <a:extLst>
              <a:ext uri="{FF2B5EF4-FFF2-40B4-BE49-F238E27FC236}">
                <a16:creationId xmlns:a16="http://schemas.microsoft.com/office/drawing/2014/main" id="{589D1E66-BB8C-F95A-08E2-4274A19F9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89" r="1362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710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00D47-C8A9-8185-918F-380CEB71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Zaključak</a:t>
            </a:r>
            <a:endParaRPr lang="en-US" sz="5400" b="1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34922-FB78-C5C6-6622-28AF4CA0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200">
                <a:ea typeface="Calibri"/>
                <a:cs typeface="Calibri"/>
              </a:rPr>
              <a:t>Poplavno područje šume Žutice s</a:t>
            </a:r>
            <a:r>
              <a:rPr lang="en-US" sz="2200">
                <a:ea typeface="Calibri"/>
                <a:cs typeface="Calibri"/>
              </a:rPr>
              <a:t>tolje</a:t>
            </a:r>
            <a:r>
              <a:rPr lang="hr-HR" sz="2200">
                <a:ea typeface="Calibri"/>
                <a:cs typeface="Calibri"/>
              </a:rPr>
              <a:t>ć</a:t>
            </a:r>
            <a:r>
              <a:rPr lang="en-US" sz="2200">
                <a:ea typeface="Calibri"/>
                <a:cs typeface="Calibri"/>
              </a:rPr>
              <a:t>ima pruža siguran dom brojnim biljnim </a:t>
            </a:r>
            <a:r>
              <a:rPr lang="hr-HR" sz="2200">
                <a:ea typeface="Calibri"/>
                <a:cs typeface="Calibri"/>
              </a:rPr>
              <a:t>i</a:t>
            </a:r>
            <a:r>
              <a:rPr lang="en-US" sz="2200">
                <a:ea typeface="Calibri"/>
                <a:cs typeface="Calibri"/>
              </a:rPr>
              <a:t> životinjskim vrstama</a:t>
            </a:r>
            <a:r>
              <a:rPr lang="hr-HR" sz="220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hr-HR" sz="2200">
              <a:ea typeface="Calibri"/>
              <a:cs typeface="Calibri"/>
            </a:endParaRPr>
          </a:p>
          <a:p>
            <a:r>
              <a:rPr lang="hr-HR" sz="2200">
                <a:ea typeface="Calibri"/>
                <a:cs typeface="Calibri"/>
              </a:rPr>
              <a:t>Šuma Žutica predstavlja važan ekosustav bogat biološkom raznolikošću.</a:t>
            </a:r>
            <a:endParaRPr lang="en-US" sz="2200">
              <a:ea typeface="Calibri"/>
              <a:cs typeface="Calibri"/>
            </a:endParaRPr>
          </a:p>
        </p:txBody>
      </p:sp>
      <p:pic>
        <p:nvPicPr>
          <p:cNvPr id="1026" name="Picture 2" descr="Čudesna šuma Žutica">
            <a:extLst>
              <a:ext uri="{FF2B5EF4-FFF2-40B4-BE49-F238E27FC236}">
                <a16:creationId xmlns:a16="http://schemas.microsoft.com/office/drawing/2014/main" id="{49787159-09A4-4E91-5E37-D05324C31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14920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2984BAD2-D36F-860E-1E51-3A9F8E3D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400" dirty="0"/>
              <a:t>Hvala na pažnji!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197</Words>
  <Application>Microsoft Office PowerPoint</Application>
  <PresentationFormat>Široki zaslon</PresentationFormat>
  <Paragraphs>30</Paragraphs>
  <Slides>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ČUDESNA ŠUMA ŽUTICA</vt:lpstr>
      <vt:lpstr>DOLAZAK JESENSKIH POPLAVA</vt:lpstr>
      <vt:lpstr>RAZDOBLJE JESENSKIH KIŠA</vt:lpstr>
      <vt:lpstr>KONJI</vt:lpstr>
      <vt:lpstr>   PREŽIVLJAVANJE ŽIVOTINJA  *SRNE,MIŠEVI, LISICE I OSTALI SISAVCI*  Sklanjaju se u više dijelove šume gdje će prezimiti tako što će koristiti preostale zalihe hrane. </vt:lpstr>
      <vt:lpstr>PowerPoint prezentacija</vt:lpstr>
      <vt:lpstr>POPLAVE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Marija Zrinka</cp:lastModifiedBy>
  <cp:revision>8</cp:revision>
  <dcterms:created xsi:type="dcterms:W3CDTF">2024-02-18T13:33:40Z</dcterms:created>
  <dcterms:modified xsi:type="dcterms:W3CDTF">2024-02-27T18:57:49Z</dcterms:modified>
</cp:coreProperties>
</file>