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3" r:id="rId2"/>
    <p:sldId id="281" r:id="rId3"/>
    <p:sldId id="274" r:id="rId4"/>
    <p:sldId id="282" r:id="rId5"/>
    <p:sldId id="283" r:id="rId6"/>
    <p:sldId id="291" r:id="rId7"/>
    <p:sldId id="294" r:id="rId8"/>
    <p:sldId id="279" r:id="rId9"/>
    <p:sldId id="284" r:id="rId10"/>
    <p:sldId id="280" r:id="rId11"/>
    <p:sldId id="285" r:id="rId12"/>
    <p:sldId id="287" r:id="rId13"/>
    <p:sldId id="288" r:id="rId14"/>
    <p:sldId id="298" r:id="rId15"/>
    <p:sldId id="297" r:id="rId16"/>
    <p:sldId id="299" r:id="rId17"/>
    <p:sldId id="295" r:id="rId18"/>
    <p:sldId id="30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50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537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3839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52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79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20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641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26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662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836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691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D28E00-EE4D-4F8C-A007-CCF80980FE33}" type="datetimeFigureOut">
              <a:rPr lang="hr-HR" smtClean="0"/>
              <a:pPr/>
              <a:t>27.2.2024.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A7DBD12-AB1D-4DCD-B7D4-D83D78B07723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75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774B55-DEEF-410A-9F9B-E3F6C9F7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1499D8D1-4DA5-4487-AFA7-0D83B1B50AE6}"/>
              </a:ext>
            </a:extLst>
          </p:cNvPr>
          <p:cNvSpPr/>
          <p:nvPr/>
        </p:nvSpPr>
        <p:spPr>
          <a:xfrm>
            <a:off x="475499" y="4550229"/>
            <a:ext cx="8181805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cap="none" spc="-5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Čudesna šuma Žutica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spc="-5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5.priča</a:t>
            </a:r>
            <a:endParaRPr lang="en-US" sz="3300" b="1" cap="none" spc="-50">
              <a:ln w="6600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Slika 3" descr="Slika na kojoj se prikazuje zeleno, biljka, vegatacija, vanjski&#10;&#10;Opis je automatski generiran">
            <a:extLst>
              <a:ext uri="{FF2B5EF4-FFF2-40B4-BE49-F238E27FC236}">
                <a16:creationId xmlns:a16="http://schemas.microsoft.com/office/drawing/2014/main" id="{0DA4EF16-9A86-44E7-BF39-4F4FFD79C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844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6F63E5-80CB-48C0-8847-43E22C537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7318D88-D9BB-4846-BF7B-49CBE4094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8E6CEE-A5A7-4FF2-A9BA-8E59C72B3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100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620E63F6-FB56-447C-93F9-8F4E85A8D957}"/>
              </a:ext>
            </a:extLst>
          </p:cNvPr>
          <p:cNvSpPr/>
          <p:nvPr/>
        </p:nvSpPr>
        <p:spPr>
          <a:xfrm>
            <a:off x="179512" y="4653136"/>
            <a:ext cx="862109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Ova polja na rubu šume oduvijek su bile pašnjačke površine na kojima se uzgajala stoka, a položaj pašnjaka omogućavao je ispašu cijele godine.  </a:t>
            </a:r>
            <a:endParaRPr lang="hr-HR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D2DBC55-6BAC-494A-8A03-02080531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3782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25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620E63F6-FB56-447C-93F9-8F4E85A8D957}"/>
              </a:ext>
            </a:extLst>
          </p:cNvPr>
          <p:cNvSpPr/>
          <p:nvPr/>
        </p:nvSpPr>
        <p:spPr>
          <a:xfrm>
            <a:off x="467544" y="4581128"/>
            <a:ext cx="80251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poplavnim pašnjacima uz rub šume Žutice možemo susresti hrvatsku autohtonu pasminu konja – </a:t>
            </a:r>
            <a:r>
              <a:rPr lang="hr-H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HRVATSKOG POSAVCA.  </a:t>
            </a:r>
            <a:endParaRPr lang="hr-HR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67351A6-C435-4621-A53C-3B2E0AEB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6687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5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620E63F6-FB56-447C-93F9-8F4E85A8D957}"/>
              </a:ext>
            </a:extLst>
          </p:cNvPr>
          <p:cNvSpPr/>
          <p:nvPr/>
        </p:nvSpPr>
        <p:spPr>
          <a:xfrm>
            <a:off x="0" y="4277184"/>
            <a:ext cx="903649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2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Hrvatski </a:t>
            </a:r>
            <a:r>
              <a:rPr lang="hr-HR" sz="32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posavac</a:t>
            </a:r>
            <a:r>
              <a:rPr lang="hr-HR" sz="32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blage je naravi, uporan i prilagodljiv životu na vlažnim poljima. Otporan je na vremenske neprilike i skromnih je zahtjeva. Iz tog razloga poseban je i pogodan za uzgoj.</a:t>
            </a:r>
            <a:endParaRPr lang="hr-HR" sz="32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7792A3F-248F-440F-948D-169B48123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8496944" cy="42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88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620E63F6-FB56-447C-93F9-8F4E85A8D957}"/>
              </a:ext>
            </a:extLst>
          </p:cNvPr>
          <p:cNvSpPr/>
          <p:nvPr/>
        </p:nvSpPr>
        <p:spPr>
          <a:xfrm>
            <a:off x="53752" y="4509120"/>
            <a:ext cx="90364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2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Nekada je služio čovjeku za teške poslove na polju, a danas ga iz ljubavi prema tradiciji uzgajaju tek pojedinci.</a:t>
            </a:r>
            <a:endParaRPr lang="hr-HR" sz="32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90583DB-92D4-4547-B5D7-8C087DB8E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3503"/>
            <a:ext cx="8712968" cy="43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80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BAA434A2-2B33-4E52-BEC9-EC96648163BD}"/>
              </a:ext>
            </a:extLst>
          </p:cNvPr>
          <p:cNvSpPr/>
          <p:nvPr/>
        </p:nvSpPr>
        <p:spPr>
          <a:xfrm>
            <a:off x="559418" y="980728"/>
            <a:ext cx="802516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hr-HR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ako bismo što bolje i slikovitije prikazali ono što smo naučili o </a:t>
            </a:r>
            <a:r>
              <a:rPr lang="hr-H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Čudesnoj šumi Žutici</a:t>
            </a:r>
            <a:r>
              <a:rPr lang="hr-HR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hr-HR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izradili smo                          </a:t>
            </a:r>
          </a:p>
          <a:p>
            <a:pPr>
              <a:lnSpc>
                <a:spcPct val="200000"/>
              </a:lnSpc>
            </a:pPr>
            <a:r>
              <a:rPr lang="hr-HR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ključnim elementima naše 5.priče .</a:t>
            </a:r>
          </a:p>
          <a:p>
            <a:pPr algn="ctr"/>
            <a:endParaRPr lang="hr-HR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905B663A-C251-4583-A266-73FF40D198A0}"/>
              </a:ext>
            </a:extLst>
          </p:cNvPr>
          <p:cNvSpPr/>
          <p:nvPr/>
        </p:nvSpPr>
        <p:spPr>
          <a:xfrm>
            <a:off x="2699792" y="3140968"/>
            <a:ext cx="22525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MAKETU</a:t>
            </a:r>
          </a:p>
        </p:txBody>
      </p:sp>
      <p:pic>
        <p:nvPicPr>
          <p:cNvPr id="6" name="Slika 5" descr="Slika na kojoj se prikazuje šešir, odijevanje, crtić, ilustracija&#10;&#10;Opis je automatski generiran">
            <a:extLst>
              <a:ext uri="{FF2B5EF4-FFF2-40B4-BE49-F238E27FC236}">
                <a16:creationId xmlns:a16="http://schemas.microsoft.com/office/drawing/2014/main" id="{E9AC97AE-B4CB-4516-81C7-ECFB69405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3117" y="2852936"/>
            <a:ext cx="181146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40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rava, konj, u dvorani, igračka&#10;&#10;Opis je automatski generiran">
            <a:extLst>
              <a:ext uri="{FF2B5EF4-FFF2-40B4-BE49-F238E27FC236}">
                <a16:creationId xmlns:a16="http://schemas.microsoft.com/office/drawing/2014/main" id="{02EACFE7-552D-4B03-BFB3-FF5C96428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570BE232-E267-43FF-A745-B7B5EDA5AFF7}"/>
              </a:ext>
            </a:extLst>
          </p:cNvPr>
          <p:cNvSpPr/>
          <p:nvPr/>
        </p:nvSpPr>
        <p:spPr>
          <a:xfrm>
            <a:off x="4753906" y="0"/>
            <a:ext cx="2363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Maketa</a:t>
            </a:r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id="{83BDA762-52CF-47CC-A6AB-38583E48D2E8}"/>
              </a:ext>
            </a:extLst>
          </p:cNvPr>
          <p:cNvSpPr/>
          <p:nvPr/>
        </p:nvSpPr>
        <p:spPr>
          <a:xfrm>
            <a:off x="467544" y="1484784"/>
            <a:ext cx="2232248" cy="108012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Šuma Žutica</a:t>
            </a:r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id="{761094CE-2539-44BC-9271-F7F35827A6F4}"/>
              </a:ext>
            </a:extLst>
          </p:cNvPr>
          <p:cNvSpPr/>
          <p:nvPr/>
        </p:nvSpPr>
        <p:spPr>
          <a:xfrm>
            <a:off x="179512" y="4509120"/>
            <a:ext cx="2232248" cy="108012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Hrvatski </a:t>
            </a:r>
            <a:r>
              <a:rPr lang="hr-HR" dirty="0" err="1"/>
              <a:t>posavac</a:t>
            </a:r>
            <a:endParaRPr lang="hr-HR" dirty="0"/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01E46659-1AEE-4D97-BB14-EAA782070D1E}"/>
              </a:ext>
            </a:extLst>
          </p:cNvPr>
          <p:cNvSpPr/>
          <p:nvPr/>
        </p:nvSpPr>
        <p:spPr>
          <a:xfrm rot="1786383">
            <a:off x="3756741" y="2615798"/>
            <a:ext cx="2232248" cy="108012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Biljka žutilovka</a:t>
            </a:r>
          </a:p>
        </p:txBody>
      </p:sp>
      <p:sp>
        <p:nvSpPr>
          <p:cNvPr id="7" name="Strelica: desno 6">
            <a:extLst>
              <a:ext uri="{FF2B5EF4-FFF2-40B4-BE49-F238E27FC236}">
                <a16:creationId xmlns:a16="http://schemas.microsoft.com/office/drawing/2014/main" id="{28925BE1-3E98-48CE-933A-2A1322F25471}"/>
              </a:ext>
            </a:extLst>
          </p:cNvPr>
          <p:cNvSpPr/>
          <p:nvPr/>
        </p:nvSpPr>
        <p:spPr>
          <a:xfrm>
            <a:off x="3275856" y="5573967"/>
            <a:ext cx="2232248" cy="108012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Poplavni pašnjaci 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DFD1D5C2-F431-4719-87B6-C5D5C2E10093}"/>
              </a:ext>
            </a:extLst>
          </p:cNvPr>
          <p:cNvSpPr/>
          <p:nvPr/>
        </p:nvSpPr>
        <p:spPr>
          <a:xfrm>
            <a:off x="4566737" y="1225342"/>
            <a:ext cx="2232248" cy="108012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Hrast lužnjak</a:t>
            </a:r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id="{55348BCB-5CB2-4ACC-AA3E-478889299A36}"/>
              </a:ext>
            </a:extLst>
          </p:cNvPr>
          <p:cNvSpPr/>
          <p:nvPr/>
        </p:nvSpPr>
        <p:spPr>
          <a:xfrm flipH="1">
            <a:off x="7310249" y="2780928"/>
            <a:ext cx="1726247" cy="108012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Poplavno područje</a:t>
            </a:r>
          </a:p>
        </p:txBody>
      </p:sp>
    </p:spTree>
    <p:extLst>
      <p:ext uri="{BB962C8B-B14F-4D97-AF65-F5344CB8AC3E}">
        <p14:creationId xmlns:p14="http://schemas.microsoft.com/office/powerpoint/2010/main" val="41252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BAA434A2-2B33-4E52-BEC9-EC96648163BD}"/>
              </a:ext>
            </a:extLst>
          </p:cNvPr>
          <p:cNvSpPr/>
          <p:nvPr/>
        </p:nvSpPr>
        <p:spPr>
          <a:xfrm>
            <a:off x="559418" y="260648"/>
            <a:ext cx="802516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Također, izradili smo i oslikali    </a:t>
            </a:r>
          </a:p>
          <a:p>
            <a:pPr algn="ctr">
              <a:lnSpc>
                <a:spcPct val="200000"/>
              </a:lnSpc>
            </a:pPr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motivima biljnih i životinjskih vrsti koje obitavaju na području Lonjskog polja</a:t>
            </a:r>
          </a:p>
          <a:p>
            <a:pPr algn="ctr">
              <a:lnSpc>
                <a:spcPct val="200000"/>
              </a:lnSpc>
            </a:pPr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Čudesne šume Žutice. </a:t>
            </a:r>
            <a:endParaRPr lang="hr-HR" sz="3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hr-HR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3FD5920E-49B7-4EE8-82A4-C85F860778EC}"/>
              </a:ext>
            </a:extLst>
          </p:cNvPr>
          <p:cNvSpPr/>
          <p:nvPr/>
        </p:nvSpPr>
        <p:spPr>
          <a:xfrm>
            <a:off x="5436096" y="476672"/>
            <a:ext cx="3312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r-HR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STRANIČNIKE</a:t>
            </a:r>
            <a:endParaRPr lang="hr-HR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63BD8631-0415-42EA-A9F9-53DCFF852AD8}"/>
              </a:ext>
            </a:extLst>
          </p:cNvPr>
          <p:cNvSpPr/>
          <p:nvPr/>
        </p:nvSpPr>
        <p:spPr>
          <a:xfrm>
            <a:off x="723301" y="4581128"/>
            <a:ext cx="80251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Straničnici će biti izloženi u našoj školskoj knjižnici. Prilikom posuđivanje knjige moći ćete odabrati jedan i ponijeti ga sa sobom. </a:t>
            </a:r>
            <a:r>
              <a:rPr lang="hr-H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anose="05000000000000000000" pitchFamily="2" charset="2"/>
              </a:rPr>
              <a:t></a:t>
            </a:r>
            <a:endParaRPr lang="hr-HR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Slika 6" descr="Slika na kojoj se prikazuje crtić, ilustracija&#10;&#10;Opis je automatski generiran">
            <a:extLst>
              <a:ext uri="{FF2B5EF4-FFF2-40B4-BE49-F238E27FC236}">
                <a16:creationId xmlns:a16="http://schemas.microsoft.com/office/drawing/2014/main" id="{C0B4C6ED-6ECC-4FAF-BDB9-ABFB790F2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2936"/>
            <a:ext cx="1801931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78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crtež, tinta, rukopis&#10;&#10;Opis je automatski generiran">
            <a:extLst>
              <a:ext uri="{FF2B5EF4-FFF2-40B4-BE49-F238E27FC236}">
                <a16:creationId xmlns:a16="http://schemas.microsoft.com/office/drawing/2014/main" id="{15987A1E-672D-4808-BEF9-04D3F2934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>
          <a:xfrm>
            <a:off x="76089" y="-53988"/>
            <a:ext cx="5436096" cy="691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 descr="Slika na kojoj se prikazuje tekst, crtež, knjiga, Dječja umjetnost&#10;&#10;Opis je automatski generiran">
            <a:extLst>
              <a:ext uri="{FF2B5EF4-FFF2-40B4-BE49-F238E27FC236}">
                <a16:creationId xmlns:a16="http://schemas.microsoft.com/office/drawing/2014/main" id="{A553E30C-164E-4DEC-BFF7-C1FB3A70E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6"/>
          <a:stretch/>
        </p:blipFill>
        <p:spPr>
          <a:xfrm>
            <a:off x="5220072" y="-53988"/>
            <a:ext cx="3672408" cy="687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A82CC966-6B7C-4EEA-B741-940F081171F3}"/>
              </a:ext>
            </a:extLst>
          </p:cNvPr>
          <p:cNvSpPr/>
          <p:nvPr/>
        </p:nvSpPr>
        <p:spPr>
          <a:xfrm>
            <a:off x="76089" y="38840"/>
            <a:ext cx="42875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hr-H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#HrvatskiPosavac</a:t>
            </a:r>
          </a:p>
          <a:p>
            <a:r>
              <a:rPr lang="hr-H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#UpoznajLonjskopolje</a:t>
            </a:r>
            <a:endParaRPr lang="hr-HR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00079918-10B8-4416-9A92-A2D85CCA5665}"/>
              </a:ext>
            </a:extLst>
          </p:cNvPr>
          <p:cNvSpPr/>
          <p:nvPr/>
        </p:nvSpPr>
        <p:spPr>
          <a:xfrm>
            <a:off x="4572000" y="38840"/>
            <a:ext cx="2626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hr-H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#ŠumaŽutica</a:t>
            </a:r>
          </a:p>
          <a:p>
            <a:r>
              <a:rPr lang="hr-H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#Žutilovka</a:t>
            </a:r>
            <a:endParaRPr lang="hr-HR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905928BD-A243-46A3-9E72-7E8F06603224}"/>
              </a:ext>
            </a:extLst>
          </p:cNvPr>
          <p:cNvSpPr/>
          <p:nvPr/>
        </p:nvSpPr>
        <p:spPr>
          <a:xfrm>
            <a:off x="1735555" y="5733256"/>
            <a:ext cx="3159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Straničnici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FCF2456E-A08D-4417-A09C-A16EDE4B2524}"/>
              </a:ext>
            </a:extLst>
          </p:cNvPr>
          <p:cNvSpPr/>
          <p:nvPr/>
        </p:nvSpPr>
        <p:spPr>
          <a:xfrm>
            <a:off x="5292080" y="5583286"/>
            <a:ext cx="22544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hr-H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#Kockavica</a:t>
            </a:r>
          </a:p>
          <a:p>
            <a:r>
              <a:rPr lang="hr-H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#Kornjača</a:t>
            </a:r>
            <a:endParaRPr lang="hr-HR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602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 descr="Slika na kojoj se prikazuje vanjski, listopadni, surla, pošumljeno područje&#10;&#10;Opis je automatski generiran">
            <a:extLst>
              <a:ext uri="{FF2B5EF4-FFF2-40B4-BE49-F238E27FC236}">
                <a16:creationId xmlns:a16="http://schemas.microsoft.com/office/drawing/2014/main" id="{8F2C98BB-82C0-47DB-983E-FF6243B58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92A2F50-1B19-4C5F-A4BD-653279BB6D1E}"/>
              </a:ext>
            </a:extLst>
          </p:cNvPr>
          <p:cNvSpPr/>
          <p:nvPr/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cap="none" spc="-5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Hvala na pažnji!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8000" b="1" cap="none" spc="-5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4BE1C0-923F-4557-952F-150367D02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F1A0E2E-CDD4-46BC-BDBB-D276E3467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2A5265-B923-4C48-AB84-FC98FD20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6372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C08F4B5-4574-458D-8051-2AF5F8C83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437300" cy="4176464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95D7F11D-82A5-4102-BE72-5F7442B8BCB9}"/>
              </a:ext>
            </a:extLst>
          </p:cNvPr>
          <p:cNvSpPr/>
          <p:nvPr/>
        </p:nvSpPr>
        <p:spPr>
          <a:xfrm>
            <a:off x="284512" y="4869160"/>
            <a:ext cx="85749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Žutica je </a:t>
            </a:r>
            <a:r>
              <a:rPr lang="hr-H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druga najveća nizinska šuma </a:t>
            </a:r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Hrvatskoj.</a:t>
            </a:r>
            <a:endParaRPr lang="hr-H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78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>
            <a:extLst>
              <a:ext uri="{FF2B5EF4-FFF2-40B4-BE49-F238E27FC236}">
                <a16:creationId xmlns:a16="http://schemas.microsoft.com/office/drawing/2014/main" id="{A637443A-53A1-4770-BE1B-8A4E4882863A}"/>
              </a:ext>
            </a:extLst>
          </p:cNvPr>
          <p:cNvSpPr/>
          <p:nvPr/>
        </p:nvSpPr>
        <p:spPr>
          <a:xfrm>
            <a:off x="-81084" y="4581128"/>
            <a:ext cx="9200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Zbog </a:t>
            </a:r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izuzetnog </a:t>
            </a:r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bogatstva biljnog i životinjskog svijeta, </a:t>
            </a:r>
          </a:p>
          <a:p>
            <a:pPr algn="ctr"/>
            <a:r>
              <a:rPr lang="hr-H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Žutica</a:t>
            </a:r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je dio Europske ekološke mreže </a:t>
            </a:r>
          </a:p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NATURA 2000.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688BC9C-E371-422D-9435-7773B9B94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17" y="404664"/>
            <a:ext cx="8047417" cy="40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31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4B64D02-5918-4671-8343-169CDFF1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178799" cy="415074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38AAE0F7-5E87-4FCE-9563-D5A67BFC19D8}"/>
              </a:ext>
            </a:extLst>
          </p:cNvPr>
          <p:cNvSpPr/>
          <p:nvPr/>
        </p:nvSpPr>
        <p:spPr>
          <a:xfrm>
            <a:off x="0" y="4869160"/>
            <a:ext cx="92958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 Žuticu je karakteristična šuma pravih zelenih divova </a:t>
            </a:r>
          </a:p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hr-H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HRASTA LUŽNJAKA.</a:t>
            </a:r>
          </a:p>
        </p:txBody>
      </p:sp>
    </p:spTree>
    <p:extLst>
      <p:ext uri="{BB962C8B-B14F-4D97-AF65-F5344CB8AC3E}">
        <p14:creationId xmlns:p14="http://schemas.microsoft.com/office/powerpoint/2010/main" val="3357366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38AAE0F7-5E87-4FCE-9563-D5A67BFC19D8}"/>
              </a:ext>
            </a:extLst>
          </p:cNvPr>
          <p:cNvSpPr/>
          <p:nvPr/>
        </p:nvSpPr>
        <p:spPr>
          <a:xfrm>
            <a:off x="31812" y="4653136"/>
            <a:ext cx="907690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njihovoj sjeni raste grm </a:t>
            </a:r>
            <a:r>
              <a:rPr lang="hr-H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VELIKE ŽUTILOVKE </a:t>
            </a:r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 kojoj </a:t>
            </a:r>
          </a:p>
          <a:p>
            <a:pPr algn="ctr"/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 šuma najvjerojatnije dobila ime.</a:t>
            </a:r>
            <a:endParaRPr lang="hr-HR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Slika 4" descr="Slika na kojoj se prikazuje biljka, biljka koja proizvodi sjeme, širokolisna zeljasta biljka, cvjetnica&#10;&#10;Opis je automatski generiran">
            <a:extLst>
              <a:ext uri="{FF2B5EF4-FFF2-40B4-BE49-F238E27FC236}">
                <a16:creationId xmlns:a16="http://schemas.microsoft.com/office/drawing/2014/main" id="{8699C1E8-B120-4CF1-81EC-5F9D2A799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0" r="-2" b="3679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1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38AAE0F7-5E87-4FCE-9563-D5A67BFC19D8}"/>
              </a:ext>
            </a:extLst>
          </p:cNvPr>
          <p:cNvSpPr/>
          <p:nvPr/>
        </p:nvSpPr>
        <p:spPr>
          <a:xfrm>
            <a:off x="395536" y="4252736"/>
            <a:ext cx="855990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Velika žutilovka je otrovna biljka.</a:t>
            </a:r>
          </a:p>
          <a:p>
            <a:pPr algn="ctr"/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Medonosna je, dugo cvate i pčele ju rado posjećuju.  U prošlosti se koristila za bojanje tkanina, vune i slikarskog platna.  </a:t>
            </a:r>
            <a:endParaRPr lang="hr-HR" sz="3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Slika 4" descr="Slika na kojoj se prikazuje biljka, biljka koja proizvodi sjeme, širokolisna zeljasta biljka, cvjetnica&#10;&#10;Opis je automatski generiran">
            <a:extLst>
              <a:ext uri="{FF2B5EF4-FFF2-40B4-BE49-F238E27FC236}">
                <a16:creationId xmlns:a16="http://schemas.microsoft.com/office/drawing/2014/main" id="{8699C1E8-B120-4CF1-81EC-5F9D2A799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0" r="-2" b="3679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76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83DAE88-A547-4746-8012-A8E496856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19" b="-2"/>
          <a:stretch/>
        </p:blipFill>
        <p:spPr>
          <a:xfrm>
            <a:off x="395536" y="404664"/>
            <a:ext cx="8424936" cy="3947939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9255CD4A-9F6C-4EBD-873C-36F8939BCE8E}"/>
              </a:ext>
            </a:extLst>
          </p:cNvPr>
          <p:cNvSpPr/>
          <p:nvPr/>
        </p:nvSpPr>
        <p:spPr>
          <a:xfrm>
            <a:off x="467544" y="4581128"/>
            <a:ext cx="80251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rubu šume, izvan hlada hrastovih krošnji, </a:t>
            </a:r>
          </a:p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nalaze se </a:t>
            </a:r>
            <a:r>
              <a:rPr lang="hr-H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POPLAVNI PAŠNJACI </a:t>
            </a:r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šume Žutice</a:t>
            </a:r>
            <a:r>
              <a:rPr lang="hr-H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hr-H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838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9F17BBDC-0ABD-44EA-9487-56E7C1AE77A7}"/>
              </a:ext>
            </a:extLst>
          </p:cNvPr>
          <p:cNvSpPr/>
          <p:nvPr/>
        </p:nvSpPr>
        <p:spPr>
          <a:xfrm>
            <a:off x="467544" y="4581128"/>
            <a:ext cx="80251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 travnjačke površine imale su u prošlosti važnu ulogu - štitile su naselja od </a:t>
            </a:r>
            <a:r>
              <a:rPr lang="hr-H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poplava </a:t>
            </a:r>
            <a:r>
              <a:rPr lang="hr-HR" sz="3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jer je voda imala prostor gdje se mogla razliti.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782D71A-0AD1-4C04-A24B-A8EE0D78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84399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5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75AA0E0-8D54-4D76-BE45-B67E45EA5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178799" cy="400761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F4EAACE2-1B9F-4A56-BCC6-95068F0F984D}"/>
              </a:ext>
            </a:extLst>
          </p:cNvPr>
          <p:cNvSpPr/>
          <p:nvPr/>
        </p:nvSpPr>
        <p:spPr>
          <a:xfrm>
            <a:off x="467544" y="4581128"/>
            <a:ext cx="80251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Također su pogodno područje za mrijest riba. Služe kao zimovalište za brojne ptice močvarice i kao proljetna odmorišta za ptice u preletu.</a:t>
            </a:r>
            <a:endParaRPr lang="hr-HR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206553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Retrospektiva</Template>
  <TotalTime>457</TotalTime>
  <Words>356</Words>
  <Application>Microsoft Office PowerPoint</Application>
  <PresentationFormat>Prikaz na zaslonu (4:3)</PresentationFormat>
  <Paragraphs>44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1" baseType="lpstr">
      <vt:lpstr>Calibri</vt:lpstr>
      <vt:lpstr>Calibri Light</vt:lpstr>
      <vt:lpstr>Retrospektiva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neue Schülerin</dc:title>
  <dc:creator>Lenovo</dc:creator>
  <cp:lastModifiedBy>Danijela</cp:lastModifiedBy>
  <cp:revision>61</cp:revision>
  <dcterms:created xsi:type="dcterms:W3CDTF">2020-08-08T07:45:07Z</dcterms:created>
  <dcterms:modified xsi:type="dcterms:W3CDTF">2024-02-27T16:07:53Z</dcterms:modified>
</cp:coreProperties>
</file>